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71" r:id="rId3"/>
    <p:sldId id="261" r:id="rId4"/>
    <p:sldId id="262" r:id="rId5"/>
    <p:sldId id="272" r:id="rId6"/>
    <p:sldId id="277" r:id="rId7"/>
    <p:sldId id="258" r:id="rId8"/>
    <p:sldId id="275" r:id="rId9"/>
    <p:sldId id="276" r:id="rId10"/>
    <p:sldId id="278" r:id="rId11"/>
    <p:sldId id="273" r:id="rId12"/>
    <p:sldId id="284" r:id="rId13"/>
    <p:sldId id="266" r:id="rId14"/>
    <p:sldId id="279" r:id="rId15"/>
    <p:sldId id="280" r:id="rId16"/>
    <p:sldId id="282" r:id="rId17"/>
    <p:sldId id="286" r:id="rId18"/>
    <p:sldId id="287" r:id="rId19"/>
    <p:sldId id="281" r:id="rId20"/>
    <p:sldId id="290" r:id="rId21"/>
    <p:sldId id="291" r:id="rId22"/>
    <p:sldId id="288" r:id="rId23"/>
    <p:sldId id="289" r:id="rId24"/>
    <p:sldId id="265" r:id="rId25"/>
    <p:sldId id="294" r:id="rId26"/>
    <p:sldId id="268" r:id="rId27"/>
    <p:sldId id="269" r:id="rId28"/>
    <p:sldId id="270" r:id="rId29"/>
    <p:sldId id="293" r:id="rId30"/>
    <p:sldId id="296" r:id="rId31"/>
    <p:sldId id="26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s Nölle" initials="JN" lastIdx="1" clrIdx="0">
    <p:extLst>
      <p:ext uri="{19B8F6BF-5375-455C-9EA6-DF929625EA0E}">
        <p15:presenceInfo xmlns:p15="http://schemas.microsoft.com/office/powerpoint/2012/main" userId="bb568fc9eb3cd9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DC22"/>
    <a:srgbClr val="F15732"/>
    <a:srgbClr val="F4A297"/>
    <a:srgbClr val="29A8DD"/>
    <a:srgbClr val="1DE000"/>
    <a:srgbClr val="47FFEE"/>
    <a:srgbClr val="D980FF"/>
    <a:srgbClr val="58FF70"/>
    <a:srgbClr val="84B2FF"/>
    <a:srgbClr val="FF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CE275-F308-4B92-A947-664B1BD5BB26}" v="1722" dt="2018-08-31T05:58:00.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6821" autoAdjust="0"/>
  </p:normalViewPr>
  <p:slideViewPr>
    <p:cSldViewPr snapToGrid="0">
      <p:cViewPr varScale="1">
        <p:scale>
          <a:sx n="100" d="100"/>
          <a:sy n="100" d="100"/>
        </p:scale>
        <p:origin x="26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B4F03-92DD-423E-A5AF-D24491E5BF9B}" type="datetimeFigureOut">
              <a:rPr lang="en-GB" smtClean="0"/>
              <a:t>30/08/2018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7CFF7-189B-4FEC-B27A-CC5BD774424B}" type="slidenum">
              <a:rPr lang="en-GB" smtClean="0"/>
              <a:t>‹#›</a:t>
            </a:fld>
            <a:endParaRPr lang="en-GB"/>
          </a:p>
        </p:txBody>
      </p:sp>
    </p:spTree>
    <p:extLst>
      <p:ext uri="{BB962C8B-B14F-4D97-AF65-F5344CB8AC3E}">
        <p14:creationId xmlns:p14="http://schemas.microsoft.com/office/powerpoint/2010/main" val="1157566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1</a:t>
            </a:fld>
            <a:endParaRPr lang="en-GB"/>
          </a:p>
        </p:txBody>
      </p:sp>
    </p:spTree>
    <p:extLst>
      <p:ext uri="{BB962C8B-B14F-4D97-AF65-F5344CB8AC3E}">
        <p14:creationId xmlns:p14="http://schemas.microsoft.com/office/powerpoint/2010/main" val="1744278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pathways, genetic/paleo: gene sequences and, allele </a:t>
            </a:r>
            <a:r>
              <a:rPr lang="en-GB" dirty="0" err="1"/>
              <a:t>freqs</a:t>
            </a:r>
            <a:r>
              <a:rPr lang="en-GB" dirty="0"/>
              <a:t>, long and short time-scales (living human populations)</a:t>
            </a:r>
          </a:p>
        </p:txBody>
      </p:sp>
      <p:sp>
        <p:nvSpPr>
          <p:cNvPr id="4" name="Slide Number Placeholder 3"/>
          <p:cNvSpPr>
            <a:spLocks noGrp="1"/>
          </p:cNvSpPr>
          <p:nvPr>
            <p:ph type="sldNum" sz="quarter" idx="10"/>
          </p:nvPr>
        </p:nvSpPr>
        <p:spPr/>
        <p:txBody>
          <a:bodyPr/>
          <a:lstStyle/>
          <a:p>
            <a:fld id="{8F07CFF7-189B-4FEC-B27A-CC5BD774424B}" type="slidenum">
              <a:rPr lang="en-GB" smtClean="0"/>
              <a:t>13</a:t>
            </a:fld>
            <a:endParaRPr lang="en-GB"/>
          </a:p>
        </p:txBody>
      </p:sp>
    </p:spTree>
    <p:extLst>
      <p:ext uri="{BB962C8B-B14F-4D97-AF65-F5344CB8AC3E}">
        <p14:creationId xmlns:p14="http://schemas.microsoft.com/office/powerpoint/2010/main" val="1281450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038bb71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4038bb71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 date, vocal learning has been documented in some cetacean, pinniped, elephant, bat and bird species - vocal learning in (NON-primate) mammalian species understudied until recently; Sonja Vernes and colleagues are currently conducting studies on vocal learning in bats to determine the contribution of genes like FoxP2 to vocal behaviour. </a:t>
            </a:r>
            <a:endParaRPr dirty="0"/>
          </a:p>
          <a:p>
            <a:pPr marL="0" lvl="0" indent="0" rtl="0">
              <a:spcBef>
                <a:spcPts val="0"/>
              </a:spcBef>
              <a:spcAft>
                <a:spcPts val="0"/>
              </a:spcAft>
              <a:buNone/>
            </a:pPr>
            <a:endParaRPr dirty="0"/>
          </a:p>
          <a:p>
            <a:pPr marL="0" lvl="0" indent="0" rtl="0">
              <a:spcBef>
                <a:spcPts val="0"/>
              </a:spcBef>
              <a:spcAft>
                <a:spcPts val="0"/>
              </a:spcAft>
              <a:buClr>
                <a:schemeClr val="dk1"/>
              </a:buClr>
              <a:buSzPts val="1100"/>
              <a:buFont typeface="Arial"/>
              <a:buNone/>
            </a:pPr>
            <a:r>
              <a:rPr lang="en" dirty="0"/>
              <a:t>Fitch (2017) also points out that behavioral tests indicate that many species, including chimpanzees and dogs, have excellent</a:t>
            </a:r>
            <a:endParaRPr dirty="0"/>
          </a:p>
          <a:p>
            <a:pPr marL="0" lvl="0" indent="0" rtl="0">
              <a:spcBef>
                <a:spcPts val="0"/>
              </a:spcBef>
              <a:spcAft>
                <a:spcPts val="0"/>
              </a:spcAft>
              <a:buClr>
                <a:schemeClr val="dk1"/>
              </a:buClr>
              <a:buSzPts val="1100"/>
              <a:buFont typeface="Arial"/>
              <a:buNone/>
            </a:pPr>
            <a:r>
              <a:rPr lang="en" dirty="0"/>
              <a:t>abilities to process human speech at the phonetic and lexical levels.  A host of other auditory phenomena such as categorical perception or vowel "prototype magnets" have also been documented in other species from birds to chinchillas (Kluender, Diehl, &amp; Killeen, 1987; Kuhl &amp; Miller, 1978). Fitch therefore concludes that there is little reason today to accept the old assertion that "speech is special" from a perceptual point of view.</a:t>
            </a:r>
            <a:endParaRPr dirty="0"/>
          </a:p>
          <a:p>
            <a:pPr marL="0" lvl="0" indent="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15</a:t>
            </a:fld>
            <a:endParaRPr lang="en-GB"/>
          </a:p>
        </p:txBody>
      </p:sp>
    </p:spTree>
    <p:extLst>
      <p:ext uri="{BB962C8B-B14F-4D97-AF65-F5344CB8AC3E}">
        <p14:creationId xmlns:p14="http://schemas.microsoft.com/office/powerpoint/2010/main" val="2205442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17</a:t>
            </a:fld>
            <a:endParaRPr lang="en-GB"/>
          </a:p>
        </p:txBody>
      </p:sp>
    </p:spTree>
    <p:extLst>
      <p:ext uri="{BB962C8B-B14F-4D97-AF65-F5344CB8AC3E}">
        <p14:creationId xmlns:p14="http://schemas.microsoft.com/office/powerpoint/2010/main" val="4033956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18</a:t>
            </a:fld>
            <a:endParaRPr lang="en-GB"/>
          </a:p>
        </p:txBody>
      </p:sp>
    </p:spTree>
    <p:extLst>
      <p:ext uri="{BB962C8B-B14F-4D97-AF65-F5344CB8AC3E}">
        <p14:creationId xmlns:p14="http://schemas.microsoft.com/office/powerpoint/2010/main" val="1342420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as far as real languages are concerned… Bayesian </a:t>
            </a:r>
            <a:r>
              <a:rPr lang="en-GB" dirty="0" err="1"/>
              <a:t>phylogeography</a:t>
            </a:r>
            <a:r>
              <a:rPr lang="en-GB" dirty="0"/>
              <a:t> to assess the origin of the IE </a:t>
            </a:r>
            <a:r>
              <a:rPr lang="en-GB" dirty="0" err="1"/>
              <a:t>lang</a:t>
            </a:r>
            <a:r>
              <a:rPr lang="en-GB" dirty="0"/>
              <a:t> fam</a:t>
            </a:r>
          </a:p>
          <a:p>
            <a:endParaRPr lang="en-GB" dirty="0"/>
          </a:p>
          <a:p>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19</a:t>
            </a:fld>
            <a:endParaRPr lang="en-GB"/>
          </a:p>
        </p:txBody>
      </p:sp>
    </p:spTree>
    <p:extLst>
      <p:ext uri="{BB962C8B-B14F-4D97-AF65-F5344CB8AC3E}">
        <p14:creationId xmlns:p14="http://schemas.microsoft.com/office/powerpoint/2010/main" val="3785770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large-scale studies looking at language and </a:t>
            </a:r>
            <a:r>
              <a:rPr lang="en-GB" dirty="0" err="1"/>
              <a:t>nonlinguistic</a:t>
            </a:r>
            <a:r>
              <a:rPr lang="en-GB" dirty="0"/>
              <a:t> variables, such as climate</a:t>
            </a:r>
          </a:p>
          <a:p>
            <a:r>
              <a:rPr lang="en-GB" dirty="0"/>
              <a:t>it’s now pretty accepted that languages don’t evolve independently of social, technological and physical environment (L&amp;D)</a:t>
            </a:r>
          </a:p>
          <a:p>
            <a:pPr marL="457200" lvl="0" indent="-342900" rtl="0">
              <a:spcBef>
                <a:spcPts val="0"/>
              </a:spcBef>
              <a:spcAft>
                <a:spcPts val="0"/>
              </a:spcAft>
              <a:buSzPts val="1800"/>
              <a:buChar char="●"/>
            </a:pPr>
            <a:r>
              <a:rPr lang="en-GB" dirty="0"/>
              <a:t>What is the causal relationship between individual constituents of language (sounds, words, idioms, ... - see Enfield 2014)</a:t>
            </a:r>
          </a:p>
          <a:p>
            <a:pPr marL="457200" lvl="0" indent="-342900">
              <a:spcBef>
                <a:spcPts val="0"/>
              </a:spcBef>
              <a:spcAft>
                <a:spcPts val="0"/>
              </a:spcAft>
              <a:buSzPts val="1800"/>
              <a:buChar char="●"/>
            </a:pPr>
            <a:r>
              <a:rPr lang="en-GB" dirty="0"/>
              <a:t>Which causal factors give rise to (specific traits of) language structure? </a:t>
            </a:r>
          </a:p>
          <a:p>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20</a:t>
            </a:fld>
            <a:endParaRPr lang="en-GB"/>
          </a:p>
        </p:txBody>
      </p:sp>
    </p:spTree>
    <p:extLst>
      <p:ext uri="{BB962C8B-B14F-4D97-AF65-F5344CB8AC3E}">
        <p14:creationId xmlns:p14="http://schemas.microsoft.com/office/powerpoint/2010/main" val="980419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large-scale studies looking at language and </a:t>
            </a:r>
            <a:r>
              <a:rPr lang="en-GB" dirty="0" err="1"/>
              <a:t>nonlinguistic</a:t>
            </a:r>
            <a:r>
              <a:rPr lang="en-GB" dirty="0"/>
              <a:t> variables, such as climate</a:t>
            </a:r>
          </a:p>
          <a:p>
            <a:r>
              <a:rPr lang="en-GB" dirty="0"/>
              <a:t>it’s now pretty accepted that languages don’t evolve independently of social, technological and physical environment (L&amp;D)</a:t>
            </a:r>
          </a:p>
        </p:txBody>
      </p:sp>
      <p:sp>
        <p:nvSpPr>
          <p:cNvPr id="4" name="Slide Number Placeholder 3"/>
          <p:cNvSpPr>
            <a:spLocks noGrp="1"/>
          </p:cNvSpPr>
          <p:nvPr>
            <p:ph type="sldNum" sz="quarter" idx="10"/>
          </p:nvPr>
        </p:nvSpPr>
        <p:spPr/>
        <p:txBody>
          <a:bodyPr/>
          <a:lstStyle/>
          <a:p>
            <a:fld id="{8F07CFF7-189B-4FEC-B27A-CC5BD774424B}" type="slidenum">
              <a:rPr lang="en-GB" smtClean="0"/>
              <a:t>21</a:t>
            </a:fld>
            <a:endParaRPr lang="en-GB"/>
          </a:p>
        </p:txBody>
      </p:sp>
    </p:spTree>
    <p:extLst>
      <p:ext uri="{BB962C8B-B14F-4D97-AF65-F5344CB8AC3E}">
        <p14:creationId xmlns:p14="http://schemas.microsoft.com/office/powerpoint/2010/main" val="2672569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large-scale studies looking at language and </a:t>
            </a:r>
            <a:r>
              <a:rPr lang="en-GB" dirty="0" err="1"/>
              <a:t>nonlinguistic</a:t>
            </a:r>
            <a:r>
              <a:rPr lang="en-GB" dirty="0"/>
              <a:t> variables, such as climate</a:t>
            </a:r>
          </a:p>
          <a:p>
            <a:r>
              <a:rPr lang="en-GB" dirty="0"/>
              <a:t>it’s now pretty accepted that languages don’t evolve independently of social, technological and physical environment (L&amp;D)</a:t>
            </a:r>
          </a:p>
        </p:txBody>
      </p:sp>
      <p:sp>
        <p:nvSpPr>
          <p:cNvPr id="4" name="Slide Number Placeholder 3"/>
          <p:cNvSpPr>
            <a:spLocks noGrp="1"/>
          </p:cNvSpPr>
          <p:nvPr>
            <p:ph type="sldNum" sz="quarter" idx="10"/>
          </p:nvPr>
        </p:nvSpPr>
        <p:spPr/>
        <p:txBody>
          <a:bodyPr/>
          <a:lstStyle/>
          <a:p>
            <a:fld id="{8F07CFF7-189B-4FEC-B27A-CC5BD774424B}" type="slidenum">
              <a:rPr lang="en-GB" smtClean="0"/>
              <a:t>22</a:t>
            </a:fld>
            <a:endParaRPr lang="en-GB"/>
          </a:p>
        </p:txBody>
      </p:sp>
    </p:spTree>
    <p:extLst>
      <p:ext uri="{BB962C8B-B14F-4D97-AF65-F5344CB8AC3E}">
        <p14:creationId xmlns:p14="http://schemas.microsoft.com/office/powerpoint/2010/main" val="2928713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24</a:t>
            </a:fld>
            <a:endParaRPr lang="en-GB"/>
          </a:p>
        </p:txBody>
      </p:sp>
    </p:spTree>
    <p:extLst>
      <p:ext uri="{BB962C8B-B14F-4D97-AF65-F5344CB8AC3E}">
        <p14:creationId xmlns:p14="http://schemas.microsoft.com/office/powerpoint/2010/main" val="351996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this is the first </a:t>
            </a:r>
            <a:r>
              <a:rPr lang="en-GB" dirty="0" err="1"/>
              <a:t>lang</a:t>
            </a:r>
            <a:r>
              <a:rPr lang="en-GB" dirty="0"/>
              <a:t> </a:t>
            </a:r>
            <a:r>
              <a:rPr lang="en-GB" dirty="0" err="1"/>
              <a:t>evo</a:t>
            </a:r>
            <a:r>
              <a:rPr lang="en-GB" dirty="0"/>
              <a:t> workshop in the (recent) history of SLE (that we can trace back), we’d like to give a short introduction into what we actually understand of </a:t>
            </a:r>
          </a:p>
        </p:txBody>
      </p:sp>
      <p:sp>
        <p:nvSpPr>
          <p:cNvPr id="4" name="Slide Number Placeholder 3"/>
          <p:cNvSpPr>
            <a:spLocks noGrp="1"/>
          </p:cNvSpPr>
          <p:nvPr>
            <p:ph type="sldNum" sz="quarter" idx="10"/>
          </p:nvPr>
        </p:nvSpPr>
        <p:spPr/>
        <p:txBody>
          <a:bodyPr/>
          <a:lstStyle/>
          <a:p>
            <a:fld id="{8F07CFF7-189B-4FEC-B27A-CC5BD774424B}" type="slidenum">
              <a:rPr lang="en-GB" smtClean="0"/>
              <a:t>3</a:t>
            </a:fld>
            <a:endParaRPr lang="en-GB"/>
          </a:p>
        </p:txBody>
      </p:sp>
    </p:spTree>
    <p:extLst>
      <p:ext uri="{BB962C8B-B14F-4D97-AF65-F5344CB8AC3E}">
        <p14:creationId xmlns:p14="http://schemas.microsoft.com/office/powerpoint/2010/main" val="1608361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25</a:t>
            </a:fld>
            <a:endParaRPr lang="en-GB"/>
          </a:p>
        </p:txBody>
      </p:sp>
    </p:spTree>
    <p:extLst>
      <p:ext uri="{BB962C8B-B14F-4D97-AF65-F5344CB8AC3E}">
        <p14:creationId xmlns:p14="http://schemas.microsoft.com/office/powerpoint/2010/main" val="4068265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green pattern block is more</a:t>
            </a:r>
          </a:p>
        </p:txBody>
      </p:sp>
      <p:sp>
        <p:nvSpPr>
          <p:cNvPr id="4" name="Slide Number Placeholder 3"/>
          <p:cNvSpPr>
            <a:spLocks noGrp="1"/>
          </p:cNvSpPr>
          <p:nvPr>
            <p:ph type="sldNum" sz="quarter" idx="10"/>
          </p:nvPr>
        </p:nvSpPr>
        <p:spPr/>
        <p:txBody>
          <a:bodyPr/>
          <a:lstStyle/>
          <a:p>
            <a:fld id="{8F07CFF7-189B-4FEC-B27A-CC5BD774424B}" type="slidenum">
              <a:rPr lang="en-GB" smtClean="0"/>
              <a:t>26</a:t>
            </a:fld>
            <a:endParaRPr lang="en-GB"/>
          </a:p>
        </p:txBody>
      </p:sp>
    </p:spTree>
    <p:extLst>
      <p:ext uri="{BB962C8B-B14F-4D97-AF65-F5344CB8AC3E}">
        <p14:creationId xmlns:p14="http://schemas.microsoft.com/office/powerpoint/2010/main" val="8171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note that after the first two talks there‘s a longer break (plenary and coffee break)</a:t>
            </a:r>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27</a:t>
            </a:fld>
            <a:endParaRPr lang="en-GB"/>
          </a:p>
        </p:txBody>
      </p:sp>
    </p:spTree>
    <p:extLst>
      <p:ext uri="{BB962C8B-B14F-4D97-AF65-F5344CB8AC3E}">
        <p14:creationId xmlns:p14="http://schemas.microsoft.com/office/powerpoint/2010/main" val="934365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 Ling from Brown U., MA and PhD in Cognitive Science</a:t>
            </a:r>
          </a:p>
          <a:p>
            <a:r>
              <a:rPr lang="en-GB" dirty="0"/>
              <a:t>Her PhD dissertation titled “Learning biases, regularization, and the emergence of typological universals in syntax” was awarded with the </a:t>
            </a:r>
            <a:r>
              <a:rPr lang="en-GB" dirty="0" err="1"/>
              <a:t>Glushko</a:t>
            </a:r>
            <a:r>
              <a:rPr lang="en-GB" dirty="0"/>
              <a:t> dissertation prize of the Cog Sci Soc in 2010</a:t>
            </a:r>
          </a:p>
          <a:p>
            <a:r>
              <a:rPr lang="en-GB" dirty="0"/>
              <a:t>after a postdoc in Rochester and appointments at George Mason and Jon Hopkins University she finally moved to Edinburgh in 2014, where she is now a reader at the centre for language evolution</a:t>
            </a:r>
          </a:p>
          <a:p>
            <a:r>
              <a:rPr lang="en-GB" dirty="0"/>
              <a:t>Her main interest lies in explaining how linguistic structure, or more specifically typological universals result from cognitive processes and biases, which she addresses empirically with artificial language experiments and models</a:t>
            </a:r>
          </a:p>
          <a:p>
            <a:r>
              <a:rPr lang="en-GB" dirty="0"/>
              <a:t>Currently, she is exploring this question in two projects funded by the ERC and ESRC that explore how universals in syntax are shaped by cognitive biases</a:t>
            </a:r>
          </a:p>
        </p:txBody>
      </p:sp>
      <p:sp>
        <p:nvSpPr>
          <p:cNvPr id="4" name="Slide Number Placeholder 3"/>
          <p:cNvSpPr>
            <a:spLocks noGrp="1"/>
          </p:cNvSpPr>
          <p:nvPr>
            <p:ph type="sldNum" sz="quarter" idx="10"/>
          </p:nvPr>
        </p:nvSpPr>
        <p:spPr/>
        <p:txBody>
          <a:bodyPr/>
          <a:lstStyle/>
          <a:p>
            <a:fld id="{8F07CFF7-189B-4FEC-B27A-CC5BD774424B}" type="slidenum">
              <a:rPr lang="en-GB" smtClean="0"/>
              <a:t>31</a:t>
            </a:fld>
            <a:endParaRPr lang="en-GB"/>
          </a:p>
        </p:txBody>
      </p:sp>
    </p:spTree>
    <p:extLst>
      <p:ext uri="{BB962C8B-B14F-4D97-AF65-F5344CB8AC3E}">
        <p14:creationId xmlns:p14="http://schemas.microsoft.com/office/powerpoint/2010/main" val="342207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prob. safe to assume that from the point where humans could speak and think in words onwards, they began to wonder how they came to be doing so in the first place! And why there are different languages</a:t>
            </a:r>
          </a:p>
        </p:txBody>
      </p:sp>
      <p:sp>
        <p:nvSpPr>
          <p:cNvPr id="4" name="Slide Number Placeholder 3"/>
          <p:cNvSpPr>
            <a:spLocks noGrp="1"/>
          </p:cNvSpPr>
          <p:nvPr>
            <p:ph type="sldNum" sz="quarter" idx="10"/>
          </p:nvPr>
        </p:nvSpPr>
        <p:spPr/>
        <p:txBody>
          <a:bodyPr/>
          <a:lstStyle/>
          <a:p>
            <a:fld id="{8F07CFF7-189B-4FEC-B27A-CC5BD774424B}" type="slidenum">
              <a:rPr lang="en-GB" smtClean="0"/>
              <a:t>4</a:t>
            </a:fld>
            <a:endParaRPr lang="en-GB"/>
          </a:p>
        </p:txBody>
      </p:sp>
    </p:spTree>
    <p:extLst>
      <p:ext uri="{BB962C8B-B14F-4D97-AF65-F5344CB8AC3E}">
        <p14:creationId xmlns:p14="http://schemas.microsoft.com/office/powerpoint/2010/main" val="3451032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90000"/>
              </a:lnSpc>
              <a:spcBef>
                <a:spcPts val="1000"/>
              </a:spcBef>
              <a:spcAft>
                <a:spcPts val="0"/>
              </a:spcAft>
              <a:buClr>
                <a:schemeClr val="dk1"/>
              </a:buClr>
              <a:buSzPts val="1100"/>
              <a:buFont typeface="Arial"/>
              <a:buNone/>
            </a:pPr>
            <a:r>
              <a:rPr lang="en-GB" sz="1200" dirty="0">
                <a:solidFill>
                  <a:schemeClr val="dk1"/>
                </a:solidFill>
                <a:latin typeface="+mn-lt"/>
                <a:ea typeface="Calibri"/>
                <a:cs typeface="Calibri"/>
                <a:sym typeface="Calibri"/>
              </a:rPr>
              <a:t>Lots of early “scholars” were interested in the origin of language, or whether there was is a “true language”: babel tower story in bible, language-deprivation experiments by </a:t>
            </a:r>
            <a:r>
              <a:rPr lang="en-GB" sz="1200" dirty="0" err="1">
                <a:solidFill>
                  <a:schemeClr val="dk1"/>
                </a:solidFill>
                <a:latin typeface="+mn-lt"/>
                <a:ea typeface="Calibri"/>
                <a:cs typeface="Calibri"/>
                <a:sym typeface="Calibri"/>
              </a:rPr>
              <a:t>Pharao</a:t>
            </a:r>
            <a:r>
              <a:rPr lang="en-GB" sz="1200" dirty="0">
                <a:solidFill>
                  <a:schemeClr val="dk1"/>
                </a:solidFill>
                <a:latin typeface="+mn-lt"/>
                <a:ea typeface="Calibri"/>
                <a:cs typeface="Calibri"/>
                <a:sym typeface="Calibri"/>
              </a:rPr>
              <a:t> </a:t>
            </a:r>
            <a:r>
              <a:rPr lang="en-GB" sz="1200" dirty="0" err="1">
                <a:solidFill>
                  <a:schemeClr val="dk1"/>
                </a:solidFill>
                <a:latin typeface="+mn-lt"/>
                <a:ea typeface="Calibri"/>
                <a:cs typeface="Calibri"/>
                <a:sym typeface="Calibri"/>
              </a:rPr>
              <a:t>Psamtik</a:t>
            </a:r>
            <a:r>
              <a:rPr lang="en-GB" sz="1200" dirty="0">
                <a:solidFill>
                  <a:schemeClr val="dk1"/>
                </a:solidFill>
                <a:latin typeface="+mn-lt"/>
                <a:ea typeface="Calibri"/>
                <a:cs typeface="Calibri"/>
                <a:sym typeface="Calibri"/>
              </a:rPr>
              <a:t> I and Scottish King </a:t>
            </a:r>
            <a:r>
              <a:rPr lang="en-GB" sz="1200" dirty="0" err="1">
                <a:solidFill>
                  <a:schemeClr val="dk1"/>
                </a:solidFill>
                <a:latin typeface="+mn-lt"/>
                <a:ea typeface="Calibri"/>
                <a:cs typeface="Calibri"/>
                <a:sym typeface="Calibri"/>
              </a:rPr>
              <a:t>Goerge</a:t>
            </a:r>
            <a:r>
              <a:rPr lang="en-GB" sz="1200" dirty="0">
                <a:solidFill>
                  <a:schemeClr val="dk1"/>
                </a:solidFill>
                <a:latin typeface="+mn-lt"/>
                <a:ea typeface="Calibri"/>
                <a:cs typeface="Calibri"/>
                <a:sym typeface="Calibri"/>
              </a:rPr>
              <a:t> IV (long before the Edinburgh school was founded! ;-) ) among others - which usually didn’t end well; Brothers Grimm were among the first to highlight the genealogical relatedness of languages and paved the way for historical linguistics and study of cultural evolution; early </a:t>
            </a:r>
            <a:r>
              <a:rPr lang="en-GB" sz="1200" dirty="0" err="1">
                <a:solidFill>
                  <a:schemeClr val="dk1"/>
                </a:solidFill>
                <a:latin typeface="+mn-lt"/>
                <a:ea typeface="Calibri"/>
                <a:cs typeface="Calibri"/>
                <a:sym typeface="Calibri"/>
              </a:rPr>
              <a:t>lang</a:t>
            </a:r>
            <a:r>
              <a:rPr lang="en-GB" sz="1200" dirty="0">
                <a:solidFill>
                  <a:schemeClr val="dk1"/>
                </a:solidFill>
                <a:latin typeface="+mn-lt"/>
                <a:ea typeface="Calibri"/>
                <a:cs typeface="Calibri"/>
                <a:sym typeface="Calibri"/>
              </a:rPr>
              <a:t> </a:t>
            </a:r>
            <a:r>
              <a:rPr lang="en-GB" sz="1200" dirty="0" err="1">
                <a:solidFill>
                  <a:schemeClr val="dk1"/>
                </a:solidFill>
                <a:latin typeface="+mn-lt"/>
                <a:ea typeface="Calibri"/>
                <a:cs typeface="Calibri"/>
                <a:sym typeface="Calibri"/>
              </a:rPr>
              <a:t>evo</a:t>
            </a:r>
            <a:r>
              <a:rPr lang="en-GB" sz="1200" dirty="0">
                <a:solidFill>
                  <a:schemeClr val="dk1"/>
                </a:solidFill>
                <a:latin typeface="+mn-lt"/>
                <a:ea typeface="Calibri"/>
                <a:cs typeface="Calibri"/>
                <a:sym typeface="Calibri"/>
              </a:rPr>
              <a:t> speculation famously culminated in the Paris Society ban of 1866 (which they kindly left online on their website since then ;-) )</a:t>
            </a:r>
          </a:p>
          <a:p>
            <a:pPr marL="0" lvl="0" indent="0" rtl="0">
              <a:lnSpc>
                <a:spcPct val="90000"/>
              </a:lnSpc>
              <a:spcBef>
                <a:spcPts val="1000"/>
              </a:spcBef>
              <a:spcAft>
                <a:spcPts val="0"/>
              </a:spcAft>
              <a:buSzPts val="1100"/>
              <a:buNone/>
            </a:pPr>
            <a:r>
              <a:rPr lang="en-GB" sz="1200" dirty="0">
                <a:solidFill>
                  <a:schemeClr val="dk1"/>
                </a:solidFill>
                <a:latin typeface="+mn-lt"/>
                <a:ea typeface="Calibri"/>
                <a:cs typeface="Calibri"/>
                <a:sym typeface="Calibri"/>
              </a:rPr>
              <a:t>→ however over time ppl took it seriously again focusing on the same set of questions that was already present here: origin of language as a capacity, and the evolution of actual languages</a:t>
            </a:r>
          </a:p>
        </p:txBody>
      </p:sp>
      <p:sp>
        <p:nvSpPr>
          <p:cNvPr id="4" name="Slide Number Placeholder 3"/>
          <p:cNvSpPr>
            <a:spLocks noGrp="1"/>
          </p:cNvSpPr>
          <p:nvPr>
            <p:ph type="sldNum" sz="quarter" idx="10"/>
          </p:nvPr>
        </p:nvSpPr>
        <p:spPr/>
        <p:txBody>
          <a:bodyPr/>
          <a:lstStyle/>
          <a:p>
            <a:fld id="{8F07CFF7-189B-4FEC-B27A-CC5BD774424B}" type="slidenum">
              <a:rPr lang="en-GB" smtClean="0"/>
              <a:t>5</a:t>
            </a:fld>
            <a:endParaRPr lang="en-GB"/>
          </a:p>
        </p:txBody>
      </p:sp>
    </p:spTree>
    <p:extLst>
      <p:ext uri="{BB962C8B-B14F-4D97-AF65-F5344CB8AC3E}">
        <p14:creationId xmlns:p14="http://schemas.microsoft.com/office/powerpoint/2010/main" val="66718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dirty="0">
                <a:solidFill>
                  <a:schemeClr val="dk1"/>
                </a:solidFill>
                <a:latin typeface="+mn-lt"/>
                <a:ea typeface="Calibri"/>
                <a:cs typeface="Calibri"/>
                <a:sym typeface="Calibri"/>
              </a:rPr>
              <a:t>“Modern” </a:t>
            </a:r>
            <a:r>
              <a:rPr lang="en-GB" sz="1200" dirty="0" err="1">
                <a:solidFill>
                  <a:schemeClr val="dk1"/>
                </a:solidFill>
                <a:latin typeface="+mn-lt"/>
                <a:ea typeface="Calibri"/>
                <a:cs typeface="Calibri"/>
                <a:sym typeface="Calibri"/>
              </a:rPr>
              <a:t>lang</a:t>
            </a:r>
            <a:r>
              <a:rPr lang="en-GB" sz="1200" dirty="0">
                <a:solidFill>
                  <a:schemeClr val="dk1"/>
                </a:solidFill>
                <a:latin typeface="+mn-lt"/>
                <a:ea typeface="Calibri"/>
                <a:cs typeface="Calibri"/>
                <a:sym typeface="Calibri"/>
              </a:rPr>
              <a:t> </a:t>
            </a:r>
            <a:r>
              <a:rPr lang="en-GB" sz="1200" dirty="0" err="1">
                <a:solidFill>
                  <a:schemeClr val="dk1"/>
                </a:solidFill>
                <a:latin typeface="+mn-lt"/>
                <a:ea typeface="Calibri"/>
                <a:cs typeface="Calibri"/>
                <a:sym typeface="Calibri"/>
              </a:rPr>
              <a:t>evo</a:t>
            </a:r>
            <a:r>
              <a:rPr lang="en-GB" sz="1200" dirty="0">
                <a:solidFill>
                  <a:schemeClr val="dk1"/>
                </a:solidFill>
                <a:latin typeface="+mn-lt"/>
                <a:ea typeface="Calibri"/>
                <a:cs typeface="Calibri"/>
                <a:sym typeface="Calibri"/>
              </a:rPr>
              <a:t> research is often said to have started in the 90’s with Pinker &amp; Bloom on the one side and the ‘Edinburgh school’ being founded by Jim </a:t>
            </a:r>
            <a:r>
              <a:rPr lang="en-GB" sz="1200" dirty="0" err="1">
                <a:solidFill>
                  <a:schemeClr val="dk1"/>
                </a:solidFill>
                <a:latin typeface="+mn-lt"/>
                <a:ea typeface="Calibri"/>
                <a:cs typeface="Calibri"/>
                <a:sym typeface="Calibri"/>
              </a:rPr>
              <a:t>Hurford</a:t>
            </a:r>
            <a:r>
              <a:rPr lang="en-GB" sz="1200" dirty="0">
                <a:solidFill>
                  <a:schemeClr val="dk1"/>
                </a:solidFill>
                <a:latin typeface="+mn-lt"/>
                <a:ea typeface="Calibri"/>
                <a:cs typeface="Calibri"/>
                <a:sym typeface="Calibri"/>
              </a:rPr>
              <a:t> (who sadly recently retired from the CLE) on the other side</a:t>
            </a:r>
          </a:p>
          <a:p>
            <a:pPr marL="0" marR="0" lvl="0" indent="0" algn="l" rtl="0">
              <a:spcBef>
                <a:spcPts val="0"/>
              </a:spcBef>
              <a:spcAft>
                <a:spcPts val="0"/>
              </a:spcAft>
              <a:buNone/>
            </a:pPr>
            <a:r>
              <a:rPr lang="en-GB" sz="1200" dirty="0">
                <a:solidFill>
                  <a:schemeClr val="dk1"/>
                </a:solidFill>
                <a:latin typeface="+mn-lt"/>
                <a:ea typeface="Calibri"/>
                <a:cs typeface="Calibri"/>
                <a:sym typeface="Calibri"/>
              </a:rPr>
              <a:t>The field then slightly diverged, by having people focus on the biological side in the spirit of P&amp;B on the one side (defining FLN and FLB), and others focus on the ‘cultural’ side, such as Simon Kirby and colleagues, who developed the iterated learning model</a:t>
            </a:r>
          </a:p>
          <a:p>
            <a:pPr marL="0" marR="0" lvl="0" indent="0" algn="l" rtl="0">
              <a:spcBef>
                <a:spcPts val="0"/>
              </a:spcBef>
              <a:spcAft>
                <a:spcPts val="0"/>
              </a:spcAft>
              <a:buNone/>
            </a:pPr>
            <a:r>
              <a:rPr lang="en-GB" sz="1200" dirty="0">
                <a:solidFill>
                  <a:schemeClr val="dk1"/>
                </a:solidFill>
                <a:latin typeface="+mn-lt"/>
                <a:ea typeface="Calibri"/>
                <a:cs typeface="Calibri"/>
                <a:sym typeface="Calibri"/>
              </a:rPr>
              <a:t>While there were heated debates over the role of innateness and culture in the origins of language, the field has since matured into a serious scientific endeavour that</a:t>
            </a:r>
            <a:r>
              <a:rPr lang="en-GB" sz="1200" b="0" i="0" u="none" strike="noStrike" cap="none" dirty="0">
                <a:solidFill>
                  <a:schemeClr val="dk1"/>
                </a:solidFill>
                <a:latin typeface="+mn-lt"/>
                <a:ea typeface="Calibri"/>
                <a:cs typeface="Calibri"/>
                <a:sym typeface="Calibri"/>
              </a:rPr>
              <a:t> remains critical</a:t>
            </a:r>
            <a:r>
              <a:rPr lang="en-GB" sz="1200" dirty="0">
                <a:solidFill>
                  <a:schemeClr val="dk1"/>
                </a:solidFill>
                <a:latin typeface="+mn-lt"/>
                <a:ea typeface="Calibri"/>
                <a:cs typeface="Calibri"/>
                <a:sym typeface="Calibri"/>
              </a:rPr>
              <a:t> but</a:t>
            </a:r>
            <a:r>
              <a:rPr lang="en-GB" sz="1200" b="0" i="0" u="none" strike="noStrike" cap="none" dirty="0">
                <a:solidFill>
                  <a:schemeClr val="dk1"/>
                </a:solidFill>
                <a:latin typeface="+mn-lt"/>
                <a:ea typeface="Calibri"/>
                <a:cs typeface="Calibri"/>
                <a:sym typeface="Calibri"/>
              </a:rPr>
              <a:t> fosters inter-disciplinary and trans-disciplinary dialogue and holds regular conferences, and even with</a:t>
            </a:r>
            <a:r>
              <a:rPr lang="en-GB" sz="1200" dirty="0">
                <a:solidFill>
                  <a:schemeClr val="dk1"/>
                </a:solidFill>
                <a:latin typeface="+mn-lt"/>
                <a:ea typeface="Calibri"/>
                <a:cs typeface="Calibri"/>
                <a:sym typeface="Calibri"/>
              </a:rPr>
              <a:t>in LE research subfields emerged that focus on specific questions or methods: </a:t>
            </a:r>
            <a:r>
              <a:rPr lang="en-GB" sz="1200" b="0" i="0" u="none" strike="noStrike" cap="none" dirty="0">
                <a:solidFill>
                  <a:schemeClr val="dk1"/>
                </a:solidFill>
                <a:latin typeface="+mn-lt"/>
                <a:ea typeface="Calibri"/>
                <a:cs typeface="Calibri"/>
                <a:sym typeface="Calibri"/>
              </a:rPr>
              <a:t>MOST </a:t>
            </a:r>
            <a:r>
              <a:rPr lang="en-GB" sz="1200" dirty="0">
                <a:solidFill>
                  <a:schemeClr val="dk1"/>
                </a:solidFill>
                <a:latin typeface="+mn-lt"/>
                <a:ea typeface="Calibri"/>
                <a:cs typeface="Calibri"/>
                <a:sym typeface="Calibri"/>
              </a:rPr>
              <a:t>importantly, however, the age of speculation has ended, and we are now in age were things are assessed empirically</a:t>
            </a:r>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7</a:t>
            </a:fld>
            <a:endParaRPr lang="en-GB"/>
          </a:p>
        </p:txBody>
      </p:sp>
    </p:spTree>
    <p:extLst>
      <p:ext uri="{BB962C8B-B14F-4D97-AF65-F5344CB8AC3E}">
        <p14:creationId xmlns:p14="http://schemas.microsoft.com/office/powerpoint/2010/main" val="4693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dirty="0">
                <a:solidFill>
                  <a:schemeClr val="dk1"/>
                </a:solidFill>
                <a:latin typeface="+mn-lt"/>
                <a:ea typeface="Calibri"/>
                <a:cs typeface="Calibri"/>
                <a:sym typeface="Calibri"/>
              </a:rPr>
              <a:t>“Modern” </a:t>
            </a:r>
            <a:r>
              <a:rPr lang="en-GB" sz="1200" dirty="0" err="1">
                <a:solidFill>
                  <a:schemeClr val="dk1"/>
                </a:solidFill>
                <a:latin typeface="+mn-lt"/>
                <a:ea typeface="Calibri"/>
                <a:cs typeface="Calibri"/>
                <a:sym typeface="Calibri"/>
              </a:rPr>
              <a:t>lang</a:t>
            </a:r>
            <a:r>
              <a:rPr lang="en-GB" sz="1200" dirty="0">
                <a:solidFill>
                  <a:schemeClr val="dk1"/>
                </a:solidFill>
                <a:latin typeface="+mn-lt"/>
                <a:ea typeface="Calibri"/>
                <a:cs typeface="Calibri"/>
                <a:sym typeface="Calibri"/>
              </a:rPr>
              <a:t> </a:t>
            </a:r>
            <a:r>
              <a:rPr lang="en-GB" sz="1200" dirty="0" err="1">
                <a:solidFill>
                  <a:schemeClr val="dk1"/>
                </a:solidFill>
                <a:latin typeface="+mn-lt"/>
                <a:ea typeface="Calibri"/>
                <a:cs typeface="Calibri"/>
                <a:sym typeface="Calibri"/>
              </a:rPr>
              <a:t>evo</a:t>
            </a:r>
            <a:r>
              <a:rPr lang="en-GB" sz="1200" dirty="0">
                <a:solidFill>
                  <a:schemeClr val="dk1"/>
                </a:solidFill>
                <a:latin typeface="+mn-lt"/>
                <a:ea typeface="Calibri"/>
                <a:cs typeface="Calibri"/>
                <a:sym typeface="Calibri"/>
              </a:rPr>
              <a:t> research is often said to have started in the 90’s with Pinker &amp; Bloom on the one side and the ‘Edinburgh school’ being founded by Jim </a:t>
            </a:r>
            <a:r>
              <a:rPr lang="en-GB" sz="1200" dirty="0" err="1">
                <a:solidFill>
                  <a:schemeClr val="dk1"/>
                </a:solidFill>
                <a:latin typeface="+mn-lt"/>
                <a:ea typeface="Calibri"/>
                <a:cs typeface="Calibri"/>
                <a:sym typeface="Calibri"/>
              </a:rPr>
              <a:t>Hurford</a:t>
            </a:r>
            <a:r>
              <a:rPr lang="en-GB" sz="1200" dirty="0">
                <a:solidFill>
                  <a:schemeClr val="dk1"/>
                </a:solidFill>
                <a:latin typeface="+mn-lt"/>
                <a:ea typeface="Calibri"/>
                <a:cs typeface="Calibri"/>
                <a:sym typeface="Calibri"/>
              </a:rPr>
              <a:t> (who sadly recently retired from the CLE) on the other side</a:t>
            </a:r>
          </a:p>
          <a:p>
            <a:pPr marL="0" marR="0" lvl="0" indent="0" algn="l" rtl="0">
              <a:spcBef>
                <a:spcPts val="0"/>
              </a:spcBef>
              <a:spcAft>
                <a:spcPts val="0"/>
              </a:spcAft>
              <a:buNone/>
            </a:pPr>
            <a:r>
              <a:rPr lang="en-GB" sz="1200" dirty="0">
                <a:solidFill>
                  <a:schemeClr val="dk1"/>
                </a:solidFill>
                <a:latin typeface="+mn-lt"/>
                <a:ea typeface="Calibri"/>
                <a:cs typeface="Calibri"/>
                <a:sym typeface="Calibri"/>
              </a:rPr>
              <a:t>The field then slightly diverged, by having people focus on the biological side in the spirit of P&amp;B on the one side (defining FLN and FLB), and others focus on the ‘cultural’ side, such as Simon Kirby and colleagues, who developed the iterated learning model</a:t>
            </a:r>
          </a:p>
          <a:p>
            <a:pPr marL="0" marR="0" lvl="0" indent="0" algn="l" rtl="0">
              <a:spcBef>
                <a:spcPts val="0"/>
              </a:spcBef>
              <a:spcAft>
                <a:spcPts val="0"/>
              </a:spcAft>
              <a:buNone/>
            </a:pPr>
            <a:r>
              <a:rPr lang="en-GB" sz="1200" dirty="0">
                <a:solidFill>
                  <a:schemeClr val="dk1"/>
                </a:solidFill>
                <a:latin typeface="+mn-lt"/>
                <a:ea typeface="Calibri"/>
                <a:cs typeface="Calibri"/>
                <a:sym typeface="Calibri"/>
              </a:rPr>
              <a:t>While there were heated debates over the role of innateness and culture in the origins of language, the field has since matured into a serious scientific endeavour that</a:t>
            </a:r>
            <a:r>
              <a:rPr lang="en-GB" sz="1200" b="0" i="0" u="none" strike="noStrike" cap="none" dirty="0">
                <a:solidFill>
                  <a:schemeClr val="dk1"/>
                </a:solidFill>
                <a:latin typeface="+mn-lt"/>
                <a:ea typeface="Calibri"/>
                <a:cs typeface="Calibri"/>
                <a:sym typeface="Calibri"/>
              </a:rPr>
              <a:t> remains critical</a:t>
            </a:r>
            <a:r>
              <a:rPr lang="en-GB" sz="1200" dirty="0">
                <a:solidFill>
                  <a:schemeClr val="dk1"/>
                </a:solidFill>
                <a:latin typeface="+mn-lt"/>
                <a:ea typeface="Calibri"/>
                <a:cs typeface="Calibri"/>
                <a:sym typeface="Calibri"/>
              </a:rPr>
              <a:t> but</a:t>
            </a:r>
            <a:r>
              <a:rPr lang="en-GB" sz="1200" b="0" i="0" u="none" strike="noStrike" cap="none" dirty="0">
                <a:solidFill>
                  <a:schemeClr val="dk1"/>
                </a:solidFill>
                <a:latin typeface="+mn-lt"/>
                <a:ea typeface="Calibri"/>
                <a:cs typeface="Calibri"/>
                <a:sym typeface="Calibri"/>
              </a:rPr>
              <a:t> fosters inter-disciplinary and trans-disciplinary dialogue and holds regular conferences, and even with</a:t>
            </a:r>
            <a:r>
              <a:rPr lang="en-GB" sz="1200" dirty="0">
                <a:solidFill>
                  <a:schemeClr val="dk1"/>
                </a:solidFill>
                <a:latin typeface="+mn-lt"/>
                <a:ea typeface="Calibri"/>
                <a:cs typeface="Calibri"/>
                <a:sym typeface="Calibri"/>
              </a:rPr>
              <a:t>in LE research subfields emerged that focus on specific questions or methods: </a:t>
            </a:r>
            <a:r>
              <a:rPr lang="en-GB" sz="1200" b="0" i="0" u="none" strike="noStrike" cap="none" dirty="0">
                <a:solidFill>
                  <a:schemeClr val="dk1"/>
                </a:solidFill>
                <a:latin typeface="+mn-lt"/>
                <a:ea typeface="Calibri"/>
                <a:cs typeface="Calibri"/>
                <a:sym typeface="Calibri"/>
              </a:rPr>
              <a:t>MOST </a:t>
            </a:r>
            <a:r>
              <a:rPr lang="en-GB" sz="1200" dirty="0">
                <a:solidFill>
                  <a:schemeClr val="dk1"/>
                </a:solidFill>
                <a:latin typeface="+mn-lt"/>
                <a:ea typeface="Calibri"/>
                <a:cs typeface="Calibri"/>
                <a:sym typeface="Calibri"/>
              </a:rPr>
              <a:t>importantly, however, the age of speculation has ended, and we are now in age were things are assessed empirically</a:t>
            </a:r>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8</a:t>
            </a:fld>
            <a:endParaRPr lang="en-GB"/>
          </a:p>
        </p:txBody>
      </p:sp>
    </p:spTree>
    <p:extLst>
      <p:ext uri="{BB962C8B-B14F-4D97-AF65-F5344CB8AC3E}">
        <p14:creationId xmlns:p14="http://schemas.microsoft.com/office/powerpoint/2010/main" val="370291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dirty="0">
                <a:solidFill>
                  <a:schemeClr val="dk1"/>
                </a:solidFill>
                <a:latin typeface="+mn-lt"/>
                <a:ea typeface="Calibri"/>
                <a:cs typeface="Calibri"/>
                <a:sym typeface="Calibri"/>
              </a:rPr>
              <a:t>“Modern” </a:t>
            </a:r>
            <a:r>
              <a:rPr lang="en-GB" sz="1200" dirty="0" err="1">
                <a:solidFill>
                  <a:schemeClr val="dk1"/>
                </a:solidFill>
                <a:latin typeface="+mn-lt"/>
                <a:ea typeface="Calibri"/>
                <a:cs typeface="Calibri"/>
                <a:sym typeface="Calibri"/>
              </a:rPr>
              <a:t>lang</a:t>
            </a:r>
            <a:r>
              <a:rPr lang="en-GB" sz="1200" dirty="0">
                <a:solidFill>
                  <a:schemeClr val="dk1"/>
                </a:solidFill>
                <a:latin typeface="+mn-lt"/>
                <a:ea typeface="Calibri"/>
                <a:cs typeface="Calibri"/>
                <a:sym typeface="Calibri"/>
              </a:rPr>
              <a:t> </a:t>
            </a:r>
            <a:r>
              <a:rPr lang="en-GB" sz="1200" dirty="0" err="1">
                <a:solidFill>
                  <a:schemeClr val="dk1"/>
                </a:solidFill>
                <a:latin typeface="+mn-lt"/>
                <a:ea typeface="Calibri"/>
                <a:cs typeface="Calibri"/>
                <a:sym typeface="Calibri"/>
              </a:rPr>
              <a:t>evo</a:t>
            </a:r>
            <a:r>
              <a:rPr lang="en-GB" sz="1200" dirty="0">
                <a:solidFill>
                  <a:schemeClr val="dk1"/>
                </a:solidFill>
                <a:latin typeface="+mn-lt"/>
                <a:ea typeface="Calibri"/>
                <a:cs typeface="Calibri"/>
                <a:sym typeface="Calibri"/>
              </a:rPr>
              <a:t> research is often said to have started in the 90’s with Pinker &amp; Bloom on the one side and the ‘Edinburgh school’ being founded by Jim </a:t>
            </a:r>
            <a:r>
              <a:rPr lang="en-GB" sz="1200" dirty="0" err="1">
                <a:solidFill>
                  <a:schemeClr val="dk1"/>
                </a:solidFill>
                <a:latin typeface="+mn-lt"/>
                <a:ea typeface="Calibri"/>
                <a:cs typeface="Calibri"/>
                <a:sym typeface="Calibri"/>
              </a:rPr>
              <a:t>Hurford</a:t>
            </a:r>
            <a:r>
              <a:rPr lang="en-GB" sz="1200" dirty="0">
                <a:solidFill>
                  <a:schemeClr val="dk1"/>
                </a:solidFill>
                <a:latin typeface="+mn-lt"/>
                <a:ea typeface="Calibri"/>
                <a:cs typeface="Calibri"/>
                <a:sym typeface="Calibri"/>
              </a:rPr>
              <a:t> (who sadly recently retired from the CLE) on the other side</a:t>
            </a:r>
          </a:p>
          <a:p>
            <a:pPr marL="0" marR="0" lvl="0" indent="0" algn="l" rtl="0">
              <a:spcBef>
                <a:spcPts val="0"/>
              </a:spcBef>
              <a:spcAft>
                <a:spcPts val="0"/>
              </a:spcAft>
              <a:buNone/>
            </a:pPr>
            <a:r>
              <a:rPr lang="en-GB" sz="1200" dirty="0">
                <a:solidFill>
                  <a:schemeClr val="dk1"/>
                </a:solidFill>
                <a:latin typeface="+mn-lt"/>
                <a:ea typeface="Calibri"/>
                <a:cs typeface="Calibri"/>
                <a:sym typeface="Calibri"/>
              </a:rPr>
              <a:t>The field then slightly diverged, by having people focus on the biological side in the spirit of P&amp;B on the one side (defining FLN and FLB), and others focus on the ‘cultural’ side, such as Simon Kirby and colleagues, who developed the iterated learning model</a:t>
            </a:r>
          </a:p>
          <a:p>
            <a:pPr marL="0" marR="0" lvl="0" indent="0" algn="l" rtl="0">
              <a:spcBef>
                <a:spcPts val="0"/>
              </a:spcBef>
              <a:spcAft>
                <a:spcPts val="0"/>
              </a:spcAft>
              <a:buNone/>
            </a:pPr>
            <a:r>
              <a:rPr lang="en-GB" sz="1200" dirty="0">
                <a:solidFill>
                  <a:schemeClr val="dk1"/>
                </a:solidFill>
                <a:latin typeface="+mn-lt"/>
                <a:ea typeface="Calibri"/>
                <a:cs typeface="Calibri"/>
                <a:sym typeface="Calibri"/>
              </a:rPr>
              <a:t>While there were heated debates over the role of innateness and culture in the origins of language, the field has since matured into a serious scientific endeavour that</a:t>
            </a:r>
            <a:r>
              <a:rPr lang="en-GB" sz="1200" b="0" i="0" u="none" strike="noStrike" cap="none" dirty="0">
                <a:solidFill>
                  <a:schemeClr val="dk1"/>
                </a:solidFill>
                <a:latin typeface="+mn-lt"/>
                <a:ea typeface="Calibri"/>
                <a:cs typeface="Calibri"/>
                <a:sym typeface="Calibri"/>
              </a:rPr>
              <a:t> remains critical</a:t>
            </a:r>
            <a:r>
              <a:rPr lang="en-GB" sz="1200" dirty="0">
                <a:solidFill>
                  <a:schemeClr val="dk1"/>
                </a:solidFill>
                <a:latin typeface="+mn-lt"/>
                <a:ea typeface="Calibri"/>
                <a:cs typeface="Calibri"/>
                <a:sym typeface="Calibri"/>
              </a:rPr>
              <a:t> but</a:t>
            </a:r>
            <a:r>
              <a:rPr lang="en-GB" sz="1200" b="0" i="0" u="none" strike="noStrike" cap="none" dirty="0">
                <a:solidFill>
                  <a:schemeClr val="dk1"/>
                </a:solidFill>
                <a:latin typeface="+mn-lt"/>
                <a:ea typeface="Calibri"/>
                <a:cs typeface="Calibri"/>
                <a:sym typeface="Calibri"/>
              </a:rPr>
              <a:t> fosters inter-disciplinary and trans-disciplinary dialogue and holds regular conferences, and even with</a:t>
            </a:r>
            <a:r>
              <a:rPr lang="en-GB" sz="1200" dirty="0">
                <a:solidFill>
                  <a:schemeClr val="dk1"/>
                </a:solidFill>
                <a:latin typeface="+mn-lt"/>
                <a:ea typeface="Calibri"/>
                <a:cs typeface="Calibri"/>
                <a:sym typeface="Calibri"/>
              </a:rPr>
              <a:t>in LE research subfields emerged that focus on specific questions or methods: </a:t>
            </a:r>
            <a:r>
              <a:rPr lang="en-GB" sz="1200" b="0" i="0" u="none" strike="noStrike" cap="none" dirty="0">
                <a:solidFill>
                  <a:schemeClr val="dk1"/>
                </a:solidFill>
                <a:latin typeface="+mn-lt"/>
                <a:ea typeface="Calibri"/>
                <a:cs typeface="Calibri"/>
                <a:sym typeface="Calibri"/>
              </a:rPr>
              <a:t>MOST </a:t>
            </a:r>
            <a:r>
              <a:rPr lang="en-GB" sz="1200" dirty="0">
                <a:solidFill>
                  <a:schemeClr val="dk1"/>
                </a:solidFill>
                <a:latin typeface="+mn-lt"/>
                <a:ea typeface="Calibri"/>
                <a:cs typeface="Calibri"/>
                <a:sym typeface="Calibri"/>
              </a:rPr>
              <a:t>importantly, however, the age of speculation has ended, and we are now in age were things are assessed empirically</a:t>
            </a:r>
            <a:endParaRPr lang="en-GB" dirty="0"/>
          </a:p>
        </p:txBody>
      </p:sp>
      <p:sp>
        <p:nvSpPr>
          <p:cNvPr id="4" name="Slide Number Placeholder 3"/>
          <p:cNvSpPr>
            <a:spLocks noGrp="1"/>
          </p:cNvSpPr>
          <p:nvPr>
            <p:ph type="sldNum" sz="quarter" idx="10"/>
          </p:nvPr>
        </p:nvSpPr>
        <p:spPr/>
        <p:txBody>
          <a:bodyPr/>
          <a:lstStyle/>
          <a:p>
            <a:fld id="{8F07CFF7-189B-4FEC-B27A-CC5BD774424B}" type="slidenum">
              <a:rPr lang="en-GB" smtClean="0"/>
              <a:t>9</a:t>
            </a:fld>
            <a:endParaRPr lang="en-GB"/>
          </a:p>
        </p:txBody>
      </p:sp>
    </p:spTree>
    <p:extLst>
      <p:ext uri="{BB962C8B-B14F-4D97-AF65-F5344CB8AC3E}">
        <p14:creationId xmlns:p14="http://schemas.microsoft.com/office/powerpoint/2010/main" val="338032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Vienna conference: </a:t>
            </a:r>
            <a:r>
              <a:rPr lang="en-GB" dirty="0" err="1"/>
              <a:t>lang</a:t>
            </a:r>
            <a:r>
              <a:rPr lang="en-GB" dirty="0"/>
              <a:t> </a:t>
            </a:r>
            <a:r>
              <a:rPr lang="en-GB" dirty="0" err="1"/>
              <a:t>evo</a:t>
            </a:r>
            <a:r>
              <a:rPr lang="en-GB" dirty="0"/>
              <a:t> not only origin and biology but also language dynamics and change (e.g. workshop on connecting historical and evolutionary linguistics, or another one on agent-based model approaches to grammaticalization</a:t>
            </a:r>
          </a:p>
        </p:txBody>
      </p:sp>
      <p:sp>
        <p:nvSpPr>
          <p:cNvPr id="4" name="Slide Number Placeholder 3"/>
          <p:cNvSpPr>
            <a:spLocks noGrp="1"/>
          </p:cNvSpPr>
          <p:nvPr>
            <p:ph type="sldNum" sz="quarter" idx="10"/>
          </p:nvPr>
        </p:nvSpPr>
        <p:spPr/>
        <p:txBody>
          <a:bodyPr/>
          <a:lstStyle/>
          <a:p>
            <a:fld id="{8F07CFF7-189B-4FEC-B27A-CC5BD774424B}" type="slidenum">
              <a:rPr lang="en-GB" smtClean="0"/>
              <a:t>10</a:t>
            </a:fld>
            <a:endParaRPr lang="en-GB"/>
          </a:p>
        </p:txBody>
      </p:sp>
    </p:spTree>
    <p:extLst>
      <p:ext uri="{BB962C8B-B14F-4D97-AF65-F5344CB8AC3E}">
        <p14:creationId xmlns:p14="http://schemas.microsoft.com/office/powerpoint/2010/main" val="229083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eac75e55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eac75e55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grammaticalization researchers also look at pressures and mechanisms</a:t>
            </a:r>
            <a:endParaRPr lang="en" dirty="0"/>
          </a:p>
          <a:p>
            <a:pPr marL="0" lvl="0" indent="0" rtl="0">
              <a:spcBef>
                <a:spcPts val="0"/>
              </a:spcBef>
              <a:spcAft>
                <a:spcPts val="0"/>
              </a:spcAft>
              <a:buNone/>
            </a:pPr>
            <a:r>
              <a:rPr lang="en" dirty="0"/>
              <a:t>How do this various senses relate to each other?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C68C-E991-4F40-B349-5F150AE8A4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2888BB-0C8D-413A-A2C2-D46FCB540D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05952E4-5441-4DAB-99F6-BE3D166B2BC4}"/>
              </a:ext>
            </a:extLst>
          </p:cNvPr>
          <p:cNvSpPr>
            <a:spLocks noGrp="1"/>
          </p:cNvSpPr>
          <p:nvPr>
            <p:ph type="dt" sz="half" idx="10"/>
          </p:nvPr>
        </p:nvSpPr>
        <p:spPr/>
        <p:txBody>
          <a:bodyPr/>
          <a:lstStyle/>
          <a:p>
            <a:fld id="{DA105548-6063-4198-A4A5-9B1973322DC9}" type="datetime1">
              <a:rPr lang="en-GB" smtClean="0"/>
              <a:t>30/08/2018</a:t>
            </a:fld>
            <a:endParaRPr lang="en-GB"/>
          </a:p>
        </p:txBody>
      </p:sp>
      <p:sp>
        <p:nvSpPr>
          <p:cNvPr id="5" name="Footer Placeholder 4">
            <a:extLst>
              <a:ext uri="{FF2B5EF4-FFF2-40B4-BE49-F238E27FC236}">
                <a16:creationId xmlns:a16="http://schemas.microsoft.com/office/drawing/2014/main" id="{1B0FC8A6-FBB1-42F8-BA11-3DDC747869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200AB5-0C9D-4AB9-8E6E-03504C9C630E}"/>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164783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77D1-8A3A-4401-9F1A-0C6C2DEE4373}"/>
              </a:ext>
            </a:extLst>
          </p:cNvPr>
          <p:cNvSpPr>
            <a:spLocks noGrp="1"/>
          </p:cNvSpPr>
          <p:nvPr>
            <p:ph type="title"/>
          </p:nvPr>
        </p:nvSpPr>
        <p:spPr>
          <a:xfrm>
            <a:off x="838200" y="190955"/>
            <a:ext cx="10515600" cy="1325563"/>
          </a:xfr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A501052-1525-4637-8B42-6C32BE6182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2F7849-7D84-4B58-B1EA-5210A5F336B7}"/>
              </a:ext>
            </a:extLst>
          </p:cNvPr>
          <p:cNvSpPr>
            <a:spLocks noGrp="1"/>
          </p:cNvSpPr>
          <p:nvPr>
            <p:ph type="dt" sz="half" idx="10"/>
          </p:nvPr>
        </p:nvSpPr>
        <p:spPr/>
        <p:txBody>
          <a:bodyPr/>
          <a:lstStyle/>
          <a:p>
            <a:fld id="{56200EF7-A2FC-4C79-8C8C-002BB925B749}" type="datetime1">
              <a:rPr lang="en-GB" smtClean="0"/>
              <a:t>30/08/2018</a:t>
            </a:fld>
            <a:endParaRPr lang="en-GB"/>
          </a:p>
        </p:txBody>
      </p:sp>
      <p:sp>
        <p:nvSpPr>
          <p:cNvPr id="5" name="Footer Placeholder 4">
            <a:extLst>
              <a:ext uri="{FF2B5EF4-FFF2-40B4-BE49-F238E27FC236}">
                <a16:creationId xmlns:a16="http://schemas.microsoft.com/office/drawing/2014/main" id="{4F0D25EF-AC2B-41ED-B72B-7BBF76C9E4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92FF1A-5F64-41A4-BB77-323C76F72E12}"/>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43378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7B8E2-D33B-4DA4-961A-BE613C437C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77D4E97-B943-49D2-B28C-956EEB510F3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78FCA0-AE3D-40FE-91E8-396D7C880653}"/>
              </a:ext>
            </a:extLst>
          </p:cNvPr>
          <p:cNvSpPr>
            <a:spLocks noGrp="1"/>
          </p:cNvSpPr>
          <p:nvPr>
            <p:ph type="dt" sz="half" idx="10"/>
          </p:nvPr>
        </p:nvSpPr>
        <p:spPr/>
        <p:txBody>
          <a:bodyPr/>
          <a:lstStyle/>
          <a:p>
            <a:fld id="{8DBFA093-6AA4-4180-A268-95F53049B001}" type="datetime1">
              <a:rPr lang="en-GB" smtClean="0"/>
              <a:t>30/08/2018</a:t>
            </a:fld>
            <a:endParaRPr lang="en-GB"/>
          </a:p>
        </p:txBody>
      </p:sp>
      <p:sp>
        <p:nvSpPr>
          <p:cNvPr id="5" name="Footer Placeholder 4">
            <a:extLst>
              <a:ext uri="{FF2B5EF4-FFF2-40B4-BE49-F238E27FC236}">
                <a16:creationId xmlns:a16="http://schemas.microsoft.com/office/drawing/2014/main" id="{17151324-D31D-4234-BFB3-714D1B100DA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D22E8F5-9DD2-4FE5-AB31-1574B8648ECF}"/>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2416796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78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E1DE-4C11-447A-A886-BC5E841039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3841119-924C-45FD-8ECD-A9F10FDEDC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ED5443-8DDB-4F38-8A0F-B2BF4BC4F23A}"/>
              </a:ext>
            </a:extLst>
          </p:cNvPr>
          <p:cNvSpPr>
            <a:spLocks noGrp="1"/>
          </p:cNvSpPr>
          <p:nvPr>
            <p:ph type="dt" sz="half" idx="10"/>
          </p:nvPr>
        </p:nvSpPr>
        <p:spPr/>
        <p:txBody>
          <a:bodyPr/>
          <a:lstStyle/>
          <a:p>
            <a:fld id="{64839D71-9BD8-4725-8EBE-871976513E08}" type="datetime1">
              <a:rPr lang="en-GB" smtClean="0"/>
              <a:t>30/08/2018</a:t>
            </a:fld>
            <a:endParaRPr lang="en-GB"/>
          </a:p>
        </p:txBody>
      </p:sp>
      <p:sp>
        <p:nvSpPr>
          <p:cNvPr id="5" name="Footer Placeholder 4">
            <a:extLst>
              <a:ext uri="{FF2B5EF4-FFF2-40B4-BE49-F238E27FC236}">
                <a16:creationId xmlns:a16="http://schemas.microsoft.com/office/drawing/2014/main" id="{2E0DD3C8-90F3-4DE3-8ABA-939A129B62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F226B4-26E1-4309-B02E-0245C5A4E2FC}"/>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477354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8147-F70C-4D5F-84E8-7C559E0702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F1CE084-1E2A-4808-8B6F-93B1A34229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14340E-316E-4705-821F-3038C10076E8}"/>
              </a:ext>
            </a:extLst>
          </p:cNvPr>
          <p:cNvSpPr>
            <a:spLocks noGrp="1"/>
          </p:cNvSpPr>
          <p:nvPr>
            <p:ph type="dt" sz="half" idx="10"/>
          </p:nvPr>
        </p:nvSpPr>
        <p:spPr/>
        <p:txBody>
          <a:bodyPr/>
          <a:lstStyle/>
          <a:p>
            <a:fld id="{47C6329D-83A9-4091-8802-BACE36545C7E}" type="datetime1">
              <a:rPr lang="en-GB" smtClean="0"/>
              <a:t>30/08/2018</a:t>
            </a:fld>
            <a:endParaRPr lang="en-GB"/>
          </a:p>
        </p:txBody>
      </p:sp>
      <p:sp>
        <p:nvSpPr>
          <p:cNvPr id="5" name="Footer Placeholder 4">
            <a:extLst>
              <a:ext uri="{FF2B5EF4-FFF2-40B4-BE49-F238E27FC236}">
                <a16:creationId xmlns:a16="http://schemas.microsoft.com/office/drawing/2014/main" id="{660D9DD6-FD9B-4713-8CB6-859A368C77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80EC39-0B7C-48FE-BCC0-11840D494E77}"/>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239723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D71C-DA4A-4199-9953-A06D93BE4251}"/>
              </a:ext>
            </a:extLst>
          </p:cNvPr>
          <p:cNvSpPr>
            <a:spLocks noGrp="1"/>
          </p:cNvSpPr>
          <p:nvPr>
            <p:ph type="title"/>
          </p:nvPr>
        </p:nvSpPr>
        <p:spPr>
          <a:xfrm>
            <a:off x="838200" y="176442"/>
            <a:ext cx="10515600" cy="1325563"/>
          </a:xfr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58CC734-7412-4566-B288-C4FF175E0087}"/>
              </a:ext>
            </a:extLst>
          </p:cNvPr>
          <p:cNvSpPr>
            <a:spLocks noGrp="1"/>
          </p:cNvSpPr>
          <p:nvPr>
            <p:ph sz="half" idx="1"/>
          </p:nvPr>
        </p:nvSpPr>
        <p:spPr>
          <a:xfrm>
            <a:off x="838200" y="1694998"/>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2335273-49B5-4A65-8CE9-62BC2A6F66DA}"/>
              </a:ext>
            </a:extLst>
          </p:cNvPr>
          <p:cNvSpPr>
            <a:spLocks noGrp="1"/>
          </p:cNvSpPr>
          <p:nvPr>
            <p:ph sz="half" idx="2"/>
          </p:nvPr>
        </p:nvSpPr>
        <p:spPr>
          <a:xfrm>
            <a:off x="6172200" y="1694998"/>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E62F912-50DC-4927-94D1-D61BB989C7DB}"/>
              </a:ext>
            </a:extLst>
          </p:cNvPr>
          <p:cNvSpPr>
            <a:spLocks noGrp="1"/>
          </p:cNvSpPr>
          <p:nvPr>
            <p:ph type="dt" sz="half" idx="10"/>
          </p:nvPr>
        </p:nvSpPr>
        <p:spPr/>
        <p:txBody>
          <a:bodyPr/>
          <a:lstStyle/>
          <a:p>
            <a:fld id="{7B4462A6-8EF0-4322-8DFF-DCA1A4187851}" type="datetime1">
              <a:rPr lang="en-GB" smtClean="0"/>
              <a:t>30/08/2018</a:t>
            </a:fld>
            <a:endParaRPr lang="en-GB"/>
          </a:p>
        </p:txBody>
      </p:sp>
      <p:sp>
        <p:nvSpPr>
          <p:cNvPr id="6" name="Footer Placeholder 5">
            <a:extLst>
              <a:ext uri="{FF2B5EF4-FFF2-40B4-BE49-F238E27FC236}">
                <a16:creationId xmlns:a16="http://schemas.microsoft.com/office/drawing/2014/main" id="{25DDF042-F62C-482B-9B55-30240B327B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CE8467-895E-40CB-B56B-021B7BF18B2E}"/>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3846244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65E-F0CD-4648-8CC4-82C7539809CD}"/>
              </a:ext>
            </a:extLst>
          </p:cNvPr>
          <p:cNvSpPr>
            <a:spLocks noGrp="1"/>
          </p:cNvSpPr>
          <p:nvPr>
            <p:ph type="title"/>
          </p:nvPr>
        </p:nvSpPr>
        <p:spPr>
          <a:xfrm>
            <a:off x="839788" y="161926"/>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C77043-BBC2-4EB1-A630-65E07FAA18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D3084AB-360B-424D-AFC8-752F16C020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F7E6792-BA49-4A60-8CD9-BA348BA83B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8D243D0-702B-436C-BFAD-2CAF62F1A9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B82538C-2CC3-48DE-9D41-F0258C3E590E}"/>
              </a:ext>
            </a:extLst>
          </p:cNvPr>
          <p:cNvSpPr>
            <a:spLocks noGrp="1"/>
          </p:cNvSpPr>
          <p:nvPr>
            <p:ph type="dt" sz="half" idx="10"/>
          </p:nvPr>
        </p:nvSpPr>
        <p:spPr/>
        <p:txBody>
          <a:bodyPr/>
          <a:lstStyle/>
          <a:p>
            <a:fld id="{F0DD9D56-64BE-4D5C-9AC0-09AC2A4EE529}" type="datetime1">
              <a:rPr lang="en-GB" smtClean="0"/>
              <a:t>30/08/2018</a:t>
            </a:fld>
            <a:endParaRPr lang="en-GB"/>
          </a:p>
        </p:txBody>
      </p:sp>
      <p:sp>
        <p:nvSpPr>
          <p:cNvPr id="8" name="Footer Placeholder 7">
            <a:extLst>
              <a:ext uri="{FF2B5EF4-FFF2-40B4-BE49-F238E27FC236}">
                <a16:creationId xmlns:a16="http://schemas.microsoft.com/office/drawing/2014/main" id="{C4FC857D-6A98-4F8F-AEBE-1531978302D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3CCF5C5-2A42-428A-8713-04B71072D05E}"/>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572413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C35A-76D4-4C07-98E1-E7A44E6125EB}"/>
              </a:ext>
            </a:extLst>
          </p:cNvPr>
          <p:cNvSpPr>
            <a:spLocks noGrp="1"/>
          </p:cNvSpPr>
          <p:nvPr>
            <p:ph type="title"/>
          </p:nvPr>
        </p:nvSpPr>
        <p:spPr>
          <a:xfrm>
            <a:off x="838200" y="190954"/>
            <a:ext cx="10515600"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4A748FE-27BB-4EF7-A4A1-EFED6EAF4F8A}"/>
              </a:ext>
            </a:extLst>
          </p:cNvPr>
          <p:cNvSpPr>
            <a:spLocks noGrp="1"/>
          </p:cNvSpPr>
          <p:nvPr>
            <p:ph type="dt" sz="half" idx="10"/>
          </p:nvPr>
        </p:nvSpPr>
        <p:spPr/>
        <p:txBody>
          <a:bodyPr/>
          <a:lstStyle/>
          <a:p>
            <a:fld id="{1DCC72D2-A42A-42CA-A5D9-8E7332A33A26}" type="datetime1">
              <a:rPr lang="en-GB" smtClean="0"/>
              <a:t>30/08/2018</a:t>
            </a:fld>
            <a:endParaRPr lang="en-GB"/>
          </a:p>
        </p:txBody>
      </p:sp>
      <p:sp>
        <p:nvSpPr>
          <p:cNvPr id="4" name="Footer Placeholder 3">
            <a:extLst>
              <a:ext uri="{FF2B5EF4-FFF2-40B4-BE49-F238E27FC236}">
                <a16:creationId xmlns:a16="http://schemas.microsoft.com/office/drawing/2014/main" id="{E9E6BA1D-1E83-49B6-B63B-63F799551A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39EA1C9-5B0E-4A07-9673-D7178F7CF95F}"/>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4015626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2CC74-93FE-420D-B5CF-C49E7613E471}"/>
              </a:ext>
            </a:extLst>
          </p:cNvPr>
          <p:cNvSpPr>
            <a:spLocks noGrp="1"/>
          </p:cNvSpPr>
          <p:nvPr>
            <p:ph type="dt" sz="half" idx="10"/>
          </p:nvPr>
        </p:nvSpPr>
        <p:spPr/>
        <p:txBody>
          <a:bodyPr/>
          <a:lstStyle/>
          <a:p>
            <a:fld id="{0E0C3E20-6ED1-4DE5-B32E-3C3E78316F52}" type="datetime1">
              <a:rPr lang="en-GB" smtClean="0"/>
              <a:t>30/08/2018</a:t>
            </a:fld>
            <a:endParaRPr lang="en-GB"/>
          </a:p>
        </p:txBody>
      </p:sp>
      <p:sp>
        <p:nvSpPr>
          <p:cNvPr id="3" name="Footer Placeholder 2">
            <a:extLst>
              <a:ext uri="{FF2B5EF4-FFF2-40B4-BE49-F238E27FC236}">
                <a16:creationId xmlns:a16="http://schemas.microsoft.com/office/drawing/2014/main" id="{2BB7AF58-3D47-4964-8716-C57C4B27EB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A9D115D-3F3E-4DC2-A090-A1CF6D3A35CD}"/>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1960781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3B47-ADE4-49A7-825C-56A5F076E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5540CFF-85B3-408B-A681-A394B9DB8F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13A1533-D4B0-4C0C-B1CB-97C8B8CDA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9E214A-E5A9-4370-B3AB-176FE3CB103B}"/>
              </a:ext>
            </a:extLst>
          </p:cNvPr>
          <p:cNvSpPr>
            <a:spLocks noGrp="1"/>
          </p:cNvSpPr>
          <p:nvPr>
            <p:ph type="dt" sz="half" idx="10"/>
          </p:nvPr>
        </p:nvSpPr>
        <p:spPr/>
        <p:txBody>
          <a:bodyPr/>
          <a:lstStyle/>
          <a:p>
            <a:fld id="{A07D6FBA-2864-49AA-851B-BB6779E01C69}" type="datetime1">
              <a:rPr lang="en-GB" smtClean="0"/>
              <a:t>30/08/2018</a:t>
            </a:fld>
            <a:endParaRPr lang="en-GB"/>
          </a:p>
        </p:txBody>
      </p:sp>
      <p:sp>
        <p:nvSpPr>
          <p:cNvPr id="6" name="Footer Placeholder 5">
            <a:extLst>
              <a:ext uri="{FF2B5EF4-FFF2-40B4-BE49-F238E27FC236}">
                <a16:creationId xmlns:a16="http://schemas.microsoft.com/office/drawing/2014/main" id="{AF76D961-8E42-432A-BB6B-04156416A3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E428CF-33BC-428A-91A3-673B49EBC797}"/>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3654286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D9D6-BA06-449C-A531-C09969AAA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EAFBDAE-0D72-4BF2-9667-71A228905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504B48-4E8C-4D3C-B39A-72A3467D0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0D2085-0EEA-482E-B5D8-21795383987F}"/>
              </a:ext>
            </a:extLst>
          </p:cNvPr>
          <p:cNvSpPr>
            <a:spLocks noGrp="1"/>
          </p:cNvSpPr>
          <p:nvPr>
            <p:ph type="dt" sz="half" idx="10"/>
          </p:nvPr>
        </p:nvSpPr>
        <p:spPr/>
        <p:txBody>
          <a:bodyPr/>
          <a:lstStyle/>
          <a:p>
            <a:fld id="{5BCA74F0-8540-4C2A-85D5-62062A51EDAC}" type="datetime1">
              <a:rPr lang="en-GB" smtClean="0"/>
              <a:t>30/08/2018</a:t>
            </a:fld>
            <a:endParaRPr lang="en-GB"/>
          </a:p>
        </p:txBody>
      </p:sp>
      <p:sp>
        <p:nvSpPr>
          <p:cNvPr id="6" name="Footer Placeholder 5">
            <a:extLst>
              <a:ext uri="{FF2B5EF4-FFF2-40B4-BE49-F238E27FC236}">
                <a16:creationId xmlns:a16="http://schemas.microsoft.com/office/drawing/2014/main" id="{4E308461-212F-4958-81E6-962366C08E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B17004-1039-4A7A-9A02-37818F03958F}"/>
              </a:ext>
            </a:extLst>
          </p:cNvPr>
          <p:cNvSpPr>
            <a:spLocks noGrp="1"/>
          </p:cNvSpPr>
          <p:nvPr>
            <p:ph type="sldNum" sz="quarter" idx="12"/>
          </p:nvPr>
        </p:nvSpPr>
        <p:spPr/>
        <p:txBody>
          <a:bodyPr/>
          <a:lstStyle/>
          <a:p>
            <a:fld id="{BC03BD33-2603-4E1E-A270-3275D9597DB0}" type="slidenum">
              <a:rPr lang="en-GB" smtClean="0"/>
              <a:t>‹#›</a:t>
            </a:fld>
            <a:endParaRPr lang="en-GB"/>
          </a:p>
        </p:txBody>
      </p:sp>
    </p:spTree>
    <p:extLst>
      <p:ext uri="{BB962C8B-B14F-4D97-AF65-F5344CB8AC3E}">
        <p14:creationId xmlns:p14="http://schemas.microsoft.com/office/powerpoint/2010/main" val="1573020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EBEA4-9995-4B70-A01A-D5B8791CF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D4906F2-7D20-4DA7-8DE3-69A9442BED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03DAFF-24B4-48D0-96D5-C078219EF6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80C670-D351-45D8-824C-23597CEC6B93}" type="datetime1">
              <a:rPr lang="en-GB" smtClean="0"/>
              <a:t>30/08/2018</a:t>
            </a:fld>
            <a:endParaRPr lang="en-GB"/>
          </a:p>
        </p:txBody>
      </p:sp>
      <p:sp>
        <p:nvSpPr>
          <p:cNvPr id="5" name="Footer Placeholder 4">
            <a:extLst>
              <a:ext uri="{FF2B5EF4-FFF2-40B4-BE49-F238E27FC236}">
                <a16:creationId xmlns:a16="http://schemas.microsoft.com/office/drawing/2014/main" id="{AD9AA334-9610-490C-8C03-ADDBE5DBAB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9B0D120-36C3-4E0D-9875-4BC6E4C059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3BD33-2603-4E1E-A270-3275D9597DB0}" type="slidenum">
              <a:rPr lang="en-GB" smtClean="0"/>
              <a:t>‹#›</a:t>
            </a:fld>
            <a:endParaRPr lang="en-GB"/>
          </a:p>
        </p:txBody>
      </p:sp>
    </p:spTree>
    <p:extLst>
      <p:ext uri="{BB962C8B-B14F-4D97-AF65-F5344CB8AC3E}">
        <p14:creationId xmlns:p14="http://schemas.microsoft.com/office/powerpoint/2010/main" val="668923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5.emf"/></Relationships>
</file>

<file path=ppt/slides/_rels/slide1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9.jpe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9.svg"/></Relationships>
</file>

<file path=ppt/slides/_rels/slide28.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93.sv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83.sv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oleObject" Target="../embeddings/oleObject2.bin"/><Relationship Id="rId3" Type="http://schemas.openxmlformats.org/officeDocument/2006/relationships/notesSlide" Target="../notesSlides/notesSlide4.xml"/><Relationship Id="rId7" Type="http://schemas.openxmlformats.org/officeDocument/2006/relationships/image" Target="../media/image22.png"/><Relationship Id="rId12" Type="http://schemas.openxmlformats.org/officeDocument/2006/relationships/image" Target="../media/image17.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1.png"/><Relationship Id="rId11" Type="http://schemas.openxmlformats.org/officeDocument/2006/relationships/oleObject" Target="../embeddings/oleObject1.bin"/><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18.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3.jpeg"/><Relationship Id="rId4" Type="http://schemas.openxmlformats.org/officeDocument/2006/relationships/image" Target="../media/image27.pn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18" Type="http://schemas.openxmlformats.org/officeDocument/2006/relationships/image" Target="../media/image1.png"/><Relationship Id="rId3" Type="http://schemas.openxmlformats.org/officeDocument/2006/relationships/image" Target="../media/image31.jpeg"/><Relationship Id="rId7" Type="http://schemas.openxmlformats.org/officeDocument/2006/relationships/image" Target="../media/image28.png"/><Relationship Id="rId12" Type="http://schemas.openxmlformats.org/officeDocument/2006/relationships/image" Target="../media/image36.jpeg"/><Relationship Id="rId17" Type="http://schemas.openxmlformats.org/officeDocument/2006/relationships/image" Target="../media/image41.png"/><Relationship Id="rId2" Type="http://schemas.openxmlformats.org/officeDocument/2006/relationships/notesSlide" Target="../notesSlides/notesSlide6.xml"/><Relationship Id="rId16"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35.png"/><Relationship Id="rId5" Type="http://schemas.openxmlformats.org/officeDocument/2006/relationships/image" Target="../media/image13.jpeg"/><Relationship Id="rId15" Type="http://schemas.openxmlformats.org/officeDocument/2006/relationships/image" Target="../media/image39.jpeg"/><Relationship Id="rId10" Type="http://schemas.openxmlformats.org/officeDocument/2006/relationships/image" Target="../media/image34.jpeg"/><Relationship Id="rId19" Type="http://schemas.openxmlformats.org/officeDocument/2006/relationships/image" Target="../media/image42.jpeg"/><Relationship Id="rId4" Type="http://schemas.openxmlformats.org/officeDocument/2006/relationships/image" Target="../media/image27.png"/><Relationship Id="rId9" Type="http://schemas.openxmlformats.org/officeDocument/2006/relationships/image" Target="../media/image33.jpe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FC63413-69CF-48B1-841D-5D6DA18666FA}"/>
              </a:ext>
            </a:extLst>
          </p:cNvPr>
          <p:cNvSpPr/>
          <p:nvPr/>
        </p:nvSpPr>
        <p:spPr>
          <a:xfrm>
            <a:off x="-57239" y="-25962"/>
            <a:ext cx="12249239" cy="6883962"/>
          </a:xfrm>
          <a:prstGeom prst="rect">
            <a:avLst/>
          </a:prstGeom>
          <a:solidFill>
            <a:schemeClr val="bg1">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25DEFA5-493C-4CD6-B233-8ED08490CECA}"/>
              </a:ext>
            </a:extLst>
          </p:cNvPr>
          <p:cNvSpPr>
            <a:spLocks noGrp="1"/>
          </p:cNvSpPr>
          <p:nvPr>
            <p:ph type="ctrTitle"/>
          </p:nvPr>
        </p:nvSpPr>
        <p:spPr>
          <a:xfrm>
            <a:off x="990599" y="1787254"/>
            <a:ext cx="10834914" cy="2387600"/>
          </a:xfrm>
        </p:spPr>
        <p:txBody>
          <a:bodyPr>
            <a:normAutofit fontScale="90000"/>
          </a:bodyPr>
          <a:lstStyle/>
          <a:p>
            <a:r>
              <a:rPr lang="en-GB" dirty="0"/>
              <a:t>          </a:t>
            </a:r>
            <a:r>
              <a:rPr lang="en-GB" b="1" dirty="0">
                <a:latin typeface="Cooper Black" panose="0208090404030B020404" pitchFamily="18" charset="0"/>
              </a:rPr>
              <a:t>directions in language evolution research</a:t>
            </a:r>
            <a:br>
              <a:rPr lang="en-GB" b="1" dirty="0">
                <a:effectLst/>
              </a:rPr>
            </a:br>
            <a:endParaRPr lang="en-GB" b="1" dirty="0"/>
          </a:p>
        </p:txBody>
      </p:sp>
      <p:sp>
        <p:nvSpPr>
          <p:cNvPr id="3" name="Subtitle 2">
            <a:extLst>
              <a:ext uri="{FF2B5EF4-FFF2-40B4-BE49-F238E27FC236}">
                <a16:creationId xmlns:a16="http://schemas.microsoft.com/office/drawing/2014/main" id="{AD35E3CE-F1C3-4998-B74B-6C5C2977C291}"/>
              </a:ext>
            </a:extLst>
          </p:cNvPr>
          <p:cNvSpPr>
            <a:spLocks noGrp="1"/>
          </p:cNvSpPr>
          <p:nvPr>
            <p:ph type="subTitle" idx="1"/>
          </p:nvPr>
        </p:nvSpPr>
        <p:spPr>
          <a:xfrm>
            <a:off x="1524000" y="3482517"/>
            <a:ext cx="9144000" cy="3375483"/>
          </a:xfrm>
        </p:spPr>
        <p:txBody>
          <a:bodyPr>
            <a:normAutofit/>
          </a:bodyPr>
          <a:lstStyle/>
          <a:p>
            <a:r>
              <a:rPr lang="en-GB" dirty="0">
                <a:solidFill>
                  <a:srgbClr val="29A8DD"/>
                </a:solidFill>
                <a:latin typeface="Cooper Black" panose="0208090404030B020404" pitchFamily="18" charset="0"/>
              </a:rPr>
              <a:t>Introduction to the theme session</a:t>
            </a:r>
          </a:p>
          <a:p>
            <a:endParaRPr lang="en-GB" dirty="0">
              <a:effectLst/>
            </a:endParaRPr>
          </a:p>
          <a:p>
            <a:r>
              <a:rPr lang="en-GB" dirty="0">
                <a:latin typeface="Gill Sans MT" panose="020B0502020104020203" pitchFamily="34" charset="0"/>
              </a:rPr>
              <a:t>Stefan Hartmann</a:t>
            </a:r>
            <a:r>
              <a:rPr lang="en-GB" baseline="30000" dirty="0">
                <a:latin typeface="Gill Sans MT" panose="020B0502020104020203" pitchFamily="34" charset="0"/>
              </a:rPr>
              <a:t>1</a:t>
            </a:r>
            <a:r>
              <a:rPr lang="en-GB" dirty="0">
                <a:latin typeface="Gill Sans MT" panose="020B0502020104020203" pitchFamily="34" charset="0"/>
              </a:rPr>
              <a:t>, Jonas </a:t>
            </a:r>
            <a:r>
              <a:rPr lang="de-DE" dirty="0">
                <a:latin typeface="Gill Sans MT" panose="020B0502020104020203" pitchFamily="34" charset="0"/>
              </a:rPr>
              <a:t>Nölle</a:t>
            </a:r>
            <a:r>
              <a:rPr lang="en-GB" baseline="30000" dirty="0">
                <a:latin typeface="Gill Sans MT" panose="020B0502020104020203" pitchFamily="34" charset="0"/>
              </a:rPr>
              <a:t>2</a:t>
            </a:r>
            <a:r>
              <a:rPr lang="de-DE" dirty="0">
                <a:latin typeface="Gill Sans MT" panose="020B0502020104020203" pitchFamily="34" charset="0"/>
              </a:rPr>
              <a:t>, Peeter Tinits</a:t>
            </a:r>
            <a:r>
              <a:rPr lang="en-GB" baseline="30000" dirty="0">
                <a:latin typeface="Gill Sans MT" panose="020B0502020104020203" pitchFamily="34" charset="0"/>
              </a:rPr>
              <a:t>3</a:t>
            </a:r>
          </a:p>
          <a:p>
            <a:r>
              <a:rPr lang="en-GB" baseline="30000" dirty="0">
                <a:solidFill>
                  <a:schemeClr val="bg1">
                    <a:lumMod val="65000"/>
                  </a:schemeClr>
                </a:solidFill>
                <a:latin typeface="Gill Sans MT" panose="020B0502020104020203" pitchFamily="34" charset="0"/>
              </a:rPr>
              <a:t>1</a:t>
            </a:r>
            <a:r>
              <a:rPr lang="en-GB" dirty="0">
                <a:solidFill>
                  <a:schemeClr val="bg1">
                    <a:lumMod val="65000"/>
                  </a:schemeClr>
                </a:solidFill>
                <a:latin typeface="Gill Sans MT" panose="020B0502020104020203" pitchFamily="34" charset="0"/>
              </a:rPr>
              <a:t>German Department, University of Bamberg</a:t>
            </a:r>
            <a:br>
              <a:rPr lang="en-GB" dirty="0">
                <a:solidFill>
                  <a:schemeClr val="bg1">
                    <a:lumMod val="65000"/>
                  </a:schemeClr>
                </a:solidFill>
                <a:latin typeface="Gill Sans MT" panose="020B0502020104020203" pitchFamily="34" charset="0"/>
              </a:rPr>
            </a:br>
            <a:r>
              <a:rPr lang="en-GB" baseline="30000" dirty="0">
                <a:solidFill>
                  <a:schemeClr val="bg1">
                    <a:lumMod val="65000"/>
                  </a:schemeClr>
                </a:solidFill>
                <a:latin typeface="Gill Sans MT" panose="020B0502020104020203" pitchFamily="34" charset="0"/>
              </a:rPr>
              <a:t>2</a:t>
            </a:r>
            <a:r>
              <a:rPr lang="en-GB" dirty="0">
                <a:solidFill>
                  <a:schemeClr val="bg1">
                    <a:lumMod val="65000"/>
                  </a:schemeClr>
                </a:solidFill>
                <a:latin typeface="Gill Sans MT" panose="020B0502020104020203" pitchFamily="34" charset="0"/>
              </a:rPr>
              <a:t>Centre for Language Evolution, University of Edinburgh</a:t>
            </a:r>
            <a:br>
              <a:rPr lang="en-GB" dirty="0">
                <a:solidFill>
                  <a:schemeClr val="bg1">
                    <a:lumMod val="65000"/>
                  </a:schemeClr>
                </a:solidFill>
                <a:latin typeface="Gill Sans MT" panose="020B0502020104020203" pitchFamily="34" charset="0"/>
              </a:rPr>
            </a:br>
            <a:r>
              <a:rPr lang="en-GB" baseline="30000" dirty="0">
                <a:solidFill>
                  <a:schemeClr val="bg1">
                    <a:lumMod val="65000"/>
                  </a:schemeClr>
                </a:solidFill>
                <a:latin typeface="Gill Sans MT" panose="020B0502020104020203" pitchFamily="34" charset="0"/>
              </a:rPr>
              <a:t>3</a:t>
            </a:r>
            <a:r>
              <a:rPr lang="en-GB" dirty="0">
                <a:solidFill>
                  <a:schemeClr val="bg1">
                    <a:lumMod val="65000"/>
                  </a:schemeClr>
                </a:solidFill>
                <a:latin typeface="Gill Sans MT" panose="020B0502020104020203" pitchFamily="34" charset="0"/>
              </a:rPr>
              <a:t>University of Tallinn</a:t>
            </a:r>
          </a:p>
          <a:p>
            <a:endParaRPr lang="en-GB" sz="1000" dirty="0">
              <a:solidFill>
                <a:schemeClr val="bg1">
                  <a:lumMod val="65000"/>
                </a:schemeClr>
              </a:solidFill>
              <a:latin typeface="Gill Sans MT" panose="020B0502020104020203" pitchFamily="34" charset="0"/>
            </a:endParaRPr>
          </a:p>
          <a:p>
            <a:r>
              <a:rPr lang="en-GB" sz="2000" i="1" dirty="0">
                <a:latin typeface="Gill Sans MT" panose="020B0502020104020203" pitchFamily="34" charset="0"/>
              </a:rPr>
              <a:t>SLE 2018 - 51</a:t>
            </a:r>
            <a:r>
              <a:rPr lang="en-GB" sz="2000" i="1" baseline="30000" dirty="0">
                <a:latin typeface="Gill Sans MT" panose="020B0502020104020203" pitchFamily="34" charset="0"/>
              </a:rPr>
              <a:t>st</a:t>
            </a:r>
            <a:r>
              <a:rPr lang="en-GB" sz="2000" i="1" dirty="0">
                <a:latin typeface="Gill Sans MT" panose="020B0502020104020203" pitchFamily="34" charset="0"/>
              </a:rPr>
              <a:t> Annual Meeting of the </a:t>
            </a:r>
            <a:r>
              <a:rPr lang="en-GB" sz="2000" i="1" dirty="0" err="1">
                <a:latin typeface="Gill Sans MT" panose="020B0502020104020203" pitchFamily="34" charset="0"/>
              </a:rPr>
              <a:t>Societas</a:t>
            </a:r>
            <a:r>
              <a:rPr lang="en-GB" sz="2000" i="1" dirty="0">
                <a:latin typeface="Gill Sans MT" panose="020B0502020104020203" pitchFamily="34" charset="0"/>
              </a:rPr>
              <a:t> </a:t>
            </a:r>
            <a:r>
              <a:rPr lang="en-GB" sz="2000" i="1" dirty="0" err="1">
                <a:latin typeface="Gill Sans MT" panose="020B0502020104020203" pitchFamily="34" charset="0"/>
              </a:rPr>
              <a:t>Linguistica</a:t>
            </a:r>
            <a:r>
              <a:rPr lang="en-GB" sz="2000" i="1" dirty="0">
                <a:latin typeface="Gill Sans MT" panose="020B0502020104020203" pitchFamily="34" charset="0"/>
              </a:rPr>
              <a:t> </a:t>
            </a:r>
            <a:r>
              <a:rPr lang="en-GB" sz="2000" i="1" dirty="0" err="1">
                <a:latin typeface="Gill Sans MT" panose="020B0502020104020203" pitchFamily="34" charset="0"/>
              </a:rPr>
              <a:t>Europaea</a:t>
            </a:r>
            <a:r>
              <a:rPr lang="en-GB" sz="2000" i="1" dirty="0">
                <a:latin typeface="Gill Sans MT" panose="020B0502020104020203" pitchFamily="34" charset="0"/>
              </a:rPr>
              <a:t>, Tallinn, Estonia</a:t>
            </a:r>
          </a:p>
          <a:p>
            <a:endParaRPr lang="en-GB" dirty="0"/>
          </a:p>
        </p:txBody>
      </p:sp>
      <p:pic>
        <p:nvPicPr>
          <p:cNvPr id="14" name="Picture 13">
            <a:extLst>
              <a:ext uri="{FF2B5EF4-FFF2-40B4-BE49-F238E27FC236}">
                <a16:creationId xmlns:a16="http://schemas.microsoft.com/office/drawing/2014/main" id="{A18DDD85-0750-4877-950C-862049D24755}"/>
              </a:ext>
            </a:extLst>
          </p:cNvPr>
          <p:cNvPicPr>
            <a:picLocks noChangeAspect="1"/>
          </p:cNvPicPr>
          <p:nvPr/>
        </p:nvPicPr>
        <p:blipFill>
          <a:blip r:embed="rId3"/>
          <a:stretch>
            <a:fillRect/>
          </a:stretch>
        </p:blipFill>
        <p:spPr>
          <a:xfrm>
            <a:off x="0" y="-1113616"/>
            <a:ext cx="12192000" cy="581789"/>
          </a:xfrm>
          <a:prstGeom prst="rect">
            <a:avLst/>
          </a:prstGeom>
        </p:spPr>
      </p:pic>
      <p:pic>
        <p:nvPicPr>
          <p:cNvPr id="21" name="Picture 20" descr="A close up of a sign&#10;&#10;Description generated with high confidence">
            <a:extLst>
              <a:ext uri="{FF2B5EF4-FFF2-40B4-BE49-F238E27FC236}">
                <a16:creationId xmlns:a16="http://schemas.microsoft.com/office/drawing/2014/main" id="{074E31A1-4BFF-4344-B82E-B19367DE05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98665" y="106470"/>
            <a:ext cx="645727" cy="645727"/>
          </a:xfrm>
          <a:prstGeom prst="rect">
            <a:avLst/>
          </a:prstGeom>
        </p:spPr>
      </p:pic>
      <p:grpSp>
        <p:nvGrpSpPr>
          <p:cNvPr id="48" name="Group 47">
            <a:extLst>
              <a:ext uri="{FF2B5EF4-FFF2-40B4-BE49-F238E27FC236}">
                <a16:creationId xmlns:a16="http://schemas.microsoft.com/office/drawing/2014/main" id="{9F5207BC-9E02-41E3-B2DD-451C42EE5134}"/>
              </a:ext>
            </a:extLst>
          </p:cNvPr>
          <p:cNvGrpSpPr/>
          <p:nvPr/>
        </p:nvGrpSpPr>
        <p:grpSpPr>
          <a:xfrm>
            <a:off x="7134739" y="110562"/>
            <a:ext cx="1337752" cy="655203"/>
            <a:chOff x="7130095" y="159342"/>
            <a:chExt cx="1337752" cy="655203"/>
          </a:xfrm>
        </p:grpSpPr>
        <p:pic>
          <p:nvPicPr>
            <p:cNvPr id="16" name="Picture 15" descr="A black sign with white text&#10;&#10;Description generated with very high confidence">
              <a:extLst>
                <a:ext uri="{FF2B5EF4-FFF2-40B4-BE49-F238E27FC236}">
                  <a16:creationId xmlns:a16="http://schemas.microsoft.com/office/drawing/2014/main" id="{786DA53A-A299-41C5-AA49-17E62C1A9E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2120" y="168818"/>
              <a:ext cx="645727" cy="645727"/>
            </a:xfrm>
            <a:prstGeom prst="rect">
              <a:avLst/>
            </a:prstGeom>
          </p:spPr>
        </p:pic>
        <p:pic>
          <p:nvPicPr>
            <p:cNvPr id="23" name="Picture 22" descr="A close up of a sign&#10;&#10;Description generated with very high confidence">
              <a:extLst>
                <a:ext uri="{FF2B5EF4-FFF2-40B4-BE49-F238E27FC236}">
                  <a16:creationId xmlns:a16="http://schemas.microsoft.com/office/drawing/2014/main" id="{21A8D7EB-CC08-4C1D-9D19-006EB694B8E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30095" y="159342"/>
              <a:ext cx="649561" cy="653891"/>
            </a:xfrm>
            <a:prstGeom prst="rect">
              <a:avLst/>
            </a:prstGeom>
          </p:spPr>
        </p:pic>
      </p:grpSp>
      <p:pic>
        <p:nvPicPr>
          <p:cNvPr id="31" name="Graphic 30">
            <a:extLst>
              <a:ext uri="{FF2B5EF4-FFF2-40B4-BE49-F238E27FC236}">
                <a16:creationId xmlns:a16="http://schemas.microsoft.com/office/drawing/2014/main" id="{CF7E49B5-CE9F-4F21-832C-C4EEEBF75F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5514" y="1142504"/>
            <a:ext cx="2255925" cy="2268354"/>
          </a:xfrm>
          <a:prstGeom prst="rect">
            <a:avLst/>
          </a:prstGeom>
        </p:spPr>
      </p:pic>
      <p:pic>
        <p:nvPicPr>
          <p:cNvPr id="47" name="Graphic 46">
            <a:extLst>
              <a:ext uri="{FF2B5EF4-FFF2-40B4-BE49-F238E27FC236}">
                <a16:creationId xmlns:a16="http://schemas.microsoft.com/office/drawing/2014/main" id="{B19BA666-AB47-4221-8886-DB232179608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816092" y="187137"/>
            <a:ext cx="2434966" cy="502055"/>
          </a:xfrm>
          <a:prstGeom prst="rect">
            <a:avLst/>
          </a:prstGeom>
        </p:spPr>
      </p:pic>
      <p:sp>
        <p:nvSpPr>
          <p:cNvPr id="13" name="Subtitle 2">
            <a:extLst>
              <a:ext uri="{FF2B5EF4-FFF2-40B4-BE49-F238E27FC236}">
                <a16:creationId xmlns:a16="http://schemas.microsoft.com/office/drawing/2014/main" id="{074E5D93-4D74-4EAB-8038-BDD216DA4779}"/>
              </a:ext>
            </a:extLst>
          </p:cNvPr>
          <p:cNvSpPr txBox="1">
            <a:spLocks/>
          </p:cNvSpPr>
          <p:nvPr/>
        </p:nvSpPr>
        <p:spPr>
          <a:xfrm>
            <a:off x="640182" y="150253"/>
            <a:ext cx="2655468" cy="5008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latin typeface="Gill Sans MT" panose="020B0502020104020203" pitchFamily="34" charset="0"/>
              </a:rPr>
              <a:t>#</a:t>
            </a:r>
            <a:r>
              <a:rPr lang="en-GB" dirty="0" err="1">
                <a:latin typeface="Gill Sans MT" panose="020B0502020104020203" pitchFamily="34" charset="0"/>
              </a:rPr>
              <a:t>NewDirLangEvo</a:t>
            </a:r>
            <a:endParaRPr lang="en-GB" dirty="0"/>
          </a:p>
        </p:txBody>
      </p:sp>
      <p:pic>
        <p:nvPicPr>
          <p:cNvPr id="7" name="Graphic 6">
            <a:extLst>
              <a:ext uri="{FF2B5EF4-FFF2-40B4-BE49-F238E27FC236}">
                <a16:creationId xmlns:a16="http://schemas.microsoft.com/office/drawing/2014/main" id="{2745F8F7-0303-4C31-B125-915CA778C13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47608" y="74108"/>
            <a:ext cx="645727" cy="525191"/>
          </a:xfrm>
          <a:prstGeom prst="rect">
            <a:avLst/>
          </a:prstGeom>
        </p:spPr>
      </p:pic>
    </p:spTree>
    <p:extLst>
      <p:ext uri="{BB962C8B-B14F-4D97-AF65-F5344CB8AC3E}">
        <p14:creationId xmlns:p14="http://schemas.microsoft.com/office/powerpoint/2010/main" val="17633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772769-FFB5-41C9-B307-FE06DF2EF916}"/>
              </a:ext>
            </a:extLst>
          </p:cNvPr>
          <p:cNvSpPr>
            <a:spLocks noGrp="1"/>
          </p:cNvSpPr>
          <p:nvPr>
            <p:ph type="sldNum" sz="quarter" idx="12"/>
          </p:nvPr>
        </p:nvSpPr>
        <p:spPr/>
        <p:txBody>
          <a:bodyPr/>
          <a:lstStyle/>
          <a:p>
            <a:fld id="{BC03BD33-2603-4E1E-A270-3275D9597DB0}" type="slidenum">
              <a:rPr lang="en-GB" smtClean="0"/>
              <a:t>10</a:t>
            </a:fld>
            <a:endParaRPr lang="en-GB"/>
          </a:p>
        </p:txBody>
      </p:sp>
      <p:pic>
        <p:nvPicPr>
          <p:cNvPr id="5" name="Picture 4">
            <a:extLst>
              <a:ext uri="{FF2B5EF4-FFF2-40B4-BE49-F238E27FC236}">
                <a16:creationId xmlns:a16="http://schemas.microsoft.com/office/drawing/2014/main" id="{6F970BFF-3A13-4F7F-968D-278523D92B3E}"/>
              </a:ext>
            </a:extLst>
          </p:cNvPr>
          <p:cNvPicPr>
            <a:picLocks noChangeAspect="1"/>
          </p:cNvPicPr>
          <p:nvPr/>
        </p:nvPicPr>
        <p:blipFill>
          <a:blip r:embed="rId3"/>
          <a:stretch>
            <a:fillRect/>
          </a:stretch>
        </p:blipFill>
        <p:spPr>
          <a:xfrm>
            <a:off x="1130419" y="0"/>
            <a:ext cx="4348370" cy="6858000"/>
          </a:xfrm>
          <a:prstGeom prst="rect">
            <a:avLst/>
          </a:prstGeom>
        </p:spPr>
      </p:pic>
      <p:pic>
        <p:nvPicPr>
          <p:cNvPr id="6" name="Picture 5">
            <a:extLst>
              <a:ext uri="{FF2B5EF4-FFF2-40B4-BE49-F238E27FC236}">
                <a16:creationId xmlns:a16="http://schemas.microsoft.com/office/drawing/2014/main" id="{2874382C-4AAD-469D-809A-A69E40743026}"/>
              </a:ext>
            </a:extLst>
          </p:cNvPr>
          <p:cNvPicPr>
            <a:picLocks noChangeAspect="1"/>
          </p:cNvPicPr>
          <p:nvPr/>
        </p:nvPicPr>
        <p:blipFill>
          <a:blip r:embed="rId4"/>
          <a:stretch>
            <a:fillRect/>
          </a:stretch>
        </p:blipFill>
        <p:spPr>
          <a:xfrm>
            <a:off x="6713212" y="0"/>
            <a:ext cx="4331804" cy="6858000"/>
          </a:xfrm>
          <a:prstGeom prst="rect">
            <a:avLst/>
          </a:prstGeom>
        </p:spPr>
      </p:pic>
    </p:spTree>
    <p:extLst>
      <p:ext uri="{BB962C8B-B14F-4D97-AF65-F5344CB8AC3E}">
        <p14:creationId xmlns:p14="http://schemas.microsoft.com/office/powerpoint/2010/main" val="322847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What do we mean by language evolution</a:t>
            </a:r>
            <a:endParaRPr dirty="0"/>
          </a:p>
        </p:txBody>
      </p:sp>
      <p:sp>
        <p:nvSpPr>
          <p:cNvPr id="444" name="Google Shape;444;p66"/>
          <p:cNvSpPr txBox="1">
            <a:spLocks noGrp="1"/>
          </p:cNvSpPr>
          <p:nvPr>
            <p:ph type="body" idx="1"/>
          </p:nvPr>
        </p:nvSpPr>
        <p:spPr>
          <a:xfrm>
            <a:off x="415600" y="1536625"/>
            <a:ext cx="10988000" cy="4434400"/>
          </a:xfrm>
          <a:prstGeom prst="rect">
            <a:avLst/>
          </a:prstGeom>
        </p:spPr>
        <p:txBody>
          <a:bodyPr spcFirstLastPara="1" vert="horz" wrap="square" lIns="121900" tIns="0" rIns="121900" bIns="0" rtlCol="0" anchor="t" anchorCtr="0">
            <a:noAutofit/>
          </a:bodyPr>
          <a:lstStyle/>
          <a:p>
            <a:pPr marL="0" indent="0">
              <a:lnSpc>
                <a:spcPct val="100000"/>
              </a:lnSpc>
              <a:buNone/>
            </a:pPr>
            <a:r>
              <a:rPr lang="en" sz="2400" dirty="0"/>
              <a:t>             Haspelmath (2016)</a:t>
            </a:r>
            <a:endParaRPr sz="2400" dirty="0"/>
          </a:p>
          <a:p>
            <a:pPr marL="0" indent="0">
              <a:lnSpc>
                <a:spcPct val="100000"/>
              </a:lnSpc>
              <a:spcBef>
                <a:spcPts val="2133"/>
              </a:spcBef>
              <a:buNone/>
            </a:pPr>
            <a:r>
              <a:rPr lang="en" sz="2400" dirty="0">
                <a:solidFill>
                  <a:schemeClr val="dk1"/>
                </a:solidFill>
              </a:rPr>
              <a:t>"</a:t>
            </a:r>
            <a:r>
              <a:rPr lang="en" sz="2000" dirty="0">
                <a:solidFill>
                  <a:schemeClr val="dk1"/>
                </a:solidFill>
              </a:rPr>
              <a:t>Thus, we now have three senses of the term “evolution” in the context of the study of languages:</a:t>
            </a:r>
            <a:endParaRPr sz="2000" dirty="0">
              <a:solidFill>
                <a:schemeClr val="dk1"/>
              </a:solidFill>
            </a:endParaRPr>
          </a:p>
          <a:p>
            <a:pPr marL="0" indent="0">
              <a:lnSpc>
                <a:spcPct val="100000"/>
              </a:lnSpc>
              <a:spcBef>
                <a:spcPts val="2133"/>
              </a:spcBef>
              <a:buClr>
                <a:schemeClr val="dk1"/>
              </a:buClr>
              <a:buSzPts val="1100"/>
              <a:buNone/>
            </a:pPr>
            <a:r>
              <a:rPr lang="en" sz="2400" dirty="0">
                <a:solidFill>
                  <a:schemeClr val="dk1"/>
                </a:solidFill>
              </a:rPr>
              <a:t>(1) </a:t>
            </a:r>
            <a:r>
              <a:rPr lang="en" sz="2400" b="1" dirty="0">
                <a:solidFill>
                  <a:schemeClr val="dk1"/>
                </a:solidFill>
              </a:rPr>
              <a:t>origin of language</a:t>
            </a:r>
            <a:r>
              <a:rPr lang="en" sz="2400" dirty="0">
                <a:solidFill>
                  <a:schemeClr val="dk1"/>
                </a:solidFill>
              </a:rPr>
              <a:t> as a human-specific trait (Pinker &amp; Bloom, and also most of McMahon &amp; McMahon 2012)</a:t>
            </a:r>
            <a:endParaRPr sz="2400" dirty="0">
              <a:solidFill>
                <a:schemeClr val="dk1"/>
              </a:solidFill>
            </a:endParaRPr>
          </a:p>
          <a:p>
            <a:pPr marL="0" indent="0">
              <a:lnSpc>
                <a:spcPct val="100000"/>
              </a:lnSpc>
              <a:spcBef>
                <a:spcPts val="2133"/>
              </a:spcBef>
              <a:buClr>
                <a:schemeClr val="dk1"/>
              </a:buClr>
              <a:buSzPts val="1100"/>
              <a:buNone/>
            </a:pPr>
            <a:r>
              <a:rPr lang="en" sz="2400" dirty="0">
                <a:solidFill>
                  <a:schemeClr val="dk1"/>
                </a:solidFill>
              </a:rPr>
              <a:t>­(2) </a:t>
            </a:r>
            <a:r>
              <a:rPr lang="en" sz="2400" b="1" dirty="0">
                <a:solidFill>
                  <a:schemeClr val="dk1"/>
                </a:solidFill>
              </a:rPr>
              <a:t>language change</a:t>
            </a:r>
            <a:r>
              <a:rPr lang="en" sz="2400" dirty="0">
                <a:solidFill>
                  <a:schemeClr val="dk1"/>
                </a:solidFill>
              </a:rPr>
              <a:t> studied from the perspective of </a:t>
            </a:r>
            <a:r>
              <a:rPr lang="en" sz="2400" b="1" dirty="0">
                <a:solidFill>
                  <a:schemeClr val="dk1"/>
                </a:solidFill>
              </a:rPr>
              <a:t>variation and selection</a:t>
            </a:r>
            <a:r>
              <a:rPr lang="en" sz="2400" dirty="0">
                <a:solidFill>
                  <a:schemeClr val="dk1"/>
                </a:solidFill>
              </a:rPr>
              <a:t> (Croft 2000, etc.)</a:t>
            </a:r>
            <a:endParaRPr sz="2400" dirty="0">
              <a:solidFill>
                <a:schemeClr val="dk1"/>
              </a:solidFill>
            </a:endParaRPr>
          </a:p>
          <a:p>
            <a:pPr marL="0" indent="0">
              <a:lnSpc>
                <a:spcPct val="100000"/>
              </a:lnSpc>
              <a:spcBef>
                <a:spcPts val="2133"/>
              </a:spcBef>
              <a:buClr>
                <a:schemeClr val="dk1"/>
              </a:buClr>
              <a:buSzPts val="1100"/>
              <a:buNone/>
            </a:pPr>
            <a:r>
              <a:rPr lang="en" sz="2400" dirty="0">
                <a:solidFill>
                  <a:schemeClr val="dk1"/>
                </a:solidFill>
              </a:rPr>
              <a:t>(3) language patterns and </a:t>
            </a:r>
            <a:r>
              <a:rPr lang="en" sz="2400" b="1" dirty="0">
                <a:solidFill>
                  <a:schemeClr val="dk1"/>
                </a:solidFill>
              </a:rPr>
              <a:t>language change at a global level</a:t>
            </a:r>
            <a:r>
              <a:rPr lang="en" sz="2400" dirty="0">
                <a:solidFill>
                  <a:schemeClr val="dk1"/>
                </a:solidFill>
              </a:rPr>
              <a:t> (Everett et al. and related work)</a:t>
            </a:r>
            <a:endParaRPr sz="2400" dirty="0">
              <a:solidFill>
                <a:schemeClr val="dk1"/>
              </a:solidFill>
            </a:endParaRPr>
          </a:p>
          <a:p>
            <a:pPr marL="0" indent="0">
              <a:lnSpc>
                <a:spcPct val="100000"/>
              </a:lnSpc>
              <a:spcBef>
                <a:spcPts val="2133"/>
              </a:spcBef>
              <a:buClr>
                <a:schemeClr val="dk1"/>
              </a:buClr>
              <a:buSzPts val="1100"/>
              <a:buNone/>
            </a:pPr>
            <a:r>
              <a:rPr lang="en" sz="2000" dirty="0">
                <a:solidFill>
                  <a:schemeClr val="dk1"/>
                </a:solidFill>
              </a:rPr>
              <a:t>And this does not even include grammaticalization (Bybee et al. 1994).</a:t>
            </a:r>
            <a:r>
              <a:rPr lang="en" sz="2400" dirty="0">
                <a:solidFill>
                  <a:schemeClr val="dk1"/>
                </a:solidFill>
              </a:rPr>
              <a:t>"</a:t>
            </a:r>
            <a:endParaRPr sz="2400" dirty="0">
              <a:solidFill>
                <a:schemeClr val="dk1"/>
              </a:solidFill>
            </a:endParaRPr>
          </a:p>
          <a:p>
            <a:pPr marL="0" indent="0">
              <a:lnSpc>
                <a:spcPct val="100000"/>
              </a:lnSpc>
              <a:spcBef>
                <a:spcPts val="2133"/>
              </a:spcBef>
              <a:spcAft>
                <a:spcPts val="2133"/>
              </a:spcAft>
              <a:buNone/>
            </a:pPr>
            <a:endParaRPr dirty="0"/>
          </a:p>
        </p:txBody>
      </p:sp>
      <p:pic>
        <p:nvPicPr>
          <p:cNvPr id="3" name="Picture 2" descr="A person standing in front of a book shelf&#10;&#10;Description generated with high confidence">
            <a:extLst>
              <a:ext uri="{FF2B5EF4-FFF2-40B4-BE49-F238E27FC236}">
                <a16:creationId xmlns:a16="http://schemas.microsoft.com/office/drawing/2014/main" id="{8532BD48-E629-4285-A63A-A09B723F42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0453" y="1328552"/>
            <a:ext cx="712664" cy="712664"/>
          </a:xfrm>
          <a:prstGeom prst="ellipse">
            <a:avLst/>
          </a:prstGeom>
          <a:ln w="63500" cap="rnd">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DC2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FB02-C24C-42FC-942A-175A6DA7AC36}"/>
              </a:ext>
            </a:extLst>
          </p:cNvPr>
          <p:cNvSpPr>
            <a:spLocks noGrp="1"/>
          </p:cNvSpPr>
          <p:nvPr>
            <p:ph type="title"/>
          </p:nvPr>
        </p:nvSpPr>
        <p:spPr/>
        <p:txBody>
          <a:bodyPr>
            <a:normAutofit/>
          </a:bodyPr>
          <a:lstStyle/>
          <a:p>
            <a:r>
              <a:rPr lang="en-GB" dirty="0"/>
              <a:t>Methods for studying </a:t>
            </a:r>
            <a:br>
              <a:rPr lang="en-GB" dirty="0"/>
            </a:br>
            <a:r>
              <a:rPr lang="en-GB" dirty="0"/>
              <a:t>Language Evolution</a:t>
            </a:r>
          </a:p>
        </p:txBody>
      </p:sp>
      <p:sp>
        <p:nvSpPr>
          <p:cNvPr id="3" name="Text Placeholder 2">
            <a:extLst>
              <a:ext uri="{FF2B5EF4-FFF2-40B4-BE49-F238E27FC236}">
                <a16:creationId xmlns:a16="http://schemas.microsoft.com/office/drawing/2014/main" id="{D5D15F65-FD9C-408F-9A59-CC008C6790A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2E8FB69-EDEB-4D3A-B9BC-DA94C7F54C6F}"/>
              </a:ext>
            </a:extLst>
          </p:cNvPr>
          <p:cNvSpPr>
            <a:spLocks noGrp="1"/>
          </p:cNvSpPr>
          <p:nvPr>
            <p:ph type="sldNum" sz="quarter" idx="12"/>
          </p:nvPr>
        </p:nvSpPr>
        <p:spPr/>
        <p:txBody>
          <a:bodyPr/>
          <a:lstStyle/>
          <a:p>
            <a:fld id="{BC03BD33-2603-4E1E-A270-3275D9597DB0}" type="slidenum">
              <a:rPr lang="en-GB" smtClean="0"/>
              <a:t>12</a:t>
            </a:fld>
            <a:endParaRPr lang="en-GB"/>
          </a:p>
        </p:txBody>
      </p:sp>
      <p:pic>
        <p:nvPicPr>
          <p:cNvPr id="5" name="Picture 4">
            <a:extLst>
              <a:ext uri="{FF2B5EF4-FFF2-40B4-BE49-F238E27FC236}">
                <a16:creationId xmlns:a16="http://schemas.microsoft.com/office/drawing/2014/main" id="{F2100844-CA5B-405E-83E3-AD560A712449}"/>
              </a:ext>
            </a:extLst>
          </p:cNvPr>
          <p:cNvPicPr>
            <a:picLocks noChangeAspect="1"/>
          </p:cNvPicPr>
          <p:nvPr/>
        </p:nvPicPr>
        <p:blipFill>
          <a:blip r:embed="rId2"/>
          <a:stretch>
            <a:fillRect/>
          </a:stretch>
        </p:blipFill>
        <p:spPr>
          <a:xfrm>
            <a:off x="0" y="-1494028"/>
            <a:ext cx="12192000" cy="581789"/>
          </a:xfrm>
          <a:prstGeom prst="rect">
            <a:avLst/>
          </a:prstGeom>
        </p:spPr>
      </p:pic>
    </p:spTree>
    <p:extLst>
      <p:ext uri="{BB962C8B-B14F-4D97-AF65-F5344CB8AC3E}">
        <p14:creationId xmlns:p14="http://schemas.microsoft.com/office/powerpoint/2010/main" val="209991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hat and glasses&#10;&#10;Description generated with high confidence">
            <a:extLst>
              <a:ext uri="{FF2B5EF4-FFF2-40B4-BE49-F238E27FC236}">
                <a16:creationId xmlns:a16="http://schemas.microsoft.com/office/drawing/2014/main" id="{F44EF31E-5A4F-4130-95A4-1CB28B59B7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6524" y="4369988"/>
            <a:ext cx="3904342" cy="2545845"/>
          </a:xfrm>
          <a:prstGeom prst="rect">
            <a:avLst/>
          </a:prstGeom>
        </p:spPr>
      </p:pic>
      <p:sp>
        <p:nvSpPr>
          <p:cNvPr id="2" name="Title 1">
            <a:extLst>
              <a:ext uri="{FF2B5EF4-FFF2-40B4-BE49-F238E27FC236}">
                <a16:creationId xmlns:a16="http://schemas.microsoft.com/office/drawing/2014/main" id="{EFBDED12-64EF-4D90-8566-73BCC938C5A8}"/>
              </a:ext>
            </a:extLst>
          </p:cNvPr>
          <p:cNvSpPr>
            <a:spLocks noGrp="1"/>
          </p:cNvSpPr>
          <p:nvPr>
            <p:ph type="title"/>
          </p:nvPr>
        </p:nvSpPr>
        <p:spPr/>
        <p:txBody>
          <a:bodyPr/>
          <a:lstStyle/>
          <a:p>
            <a:r>
              <a:rPr lang="en-GB" dirty="0"/>
              <a:t>Methods and approaches</a:t>
            </a:r>
          </a:p>
        </p:txBody>
      </p:sp>
      <p:sp>
        <p:nvSpPr>
          <p:cNvPr id="3" name="Content Placeholder 2">
            <a:extLst>
              <a:ext uri="{FF2B5EF4-FFF2-40B4-BE49-F238E27FC236}">
                <a16:creationId xmlns:a16="http://schemas.microsoft.com/office/drawing/2014/main" id="{4F732565-ADB3-44AC-AF39-00B5D8D41CD8}"/>
              </a:ext>
            </a:extLst>
          </p:cNvPr>
          <p:cNvSpPr>
            <a:spLocks noGrp="1"/>
          </p:cNvSpPr>
          <p:nvPr>
            <p:ph idx="1"/>
          </p:nvPr>
        </p:nvSpPr>
        <p:spPr/>
        <p:txBody>
          <a:bodyPr>
            <a:normAutofit/>
          </a:bodyPr>
          <a:lstStyle/>
          <a:p>
            <a:pPr marL="0" indent="0">
              <a:buNone/>
            </a:pPr>
            <a:r>
              <a:rPr lang="en-GB" sz="3200" dirty="0"/>
              <a:t>“Empirical approaches to the study of language evolution” </a:t>
            </a:r>
            <a:r>
              <a:rPr lang="en-GB" sz="3200" dirty="0">
                <a:solidFill>
                  <a:srgbClr val="29A8DD"/>
                </a:solidFill>
              </a:rPr>
              <a:t>(Fitch 2017 </a:t>
            </a:r>
            <a:r>
              <a:rPr lang="en-GB" sz="3200" i="1" dirty="0" err="1">
                <a:solidFill>
                  <a:srgbClr val="29A8DD"/>
                </a:solidFill>
              </a:rPr>
              <a:t>Psychon</a:t>
            </a:r>
            <a:r>
              <a:rPr lang="en-GB" sz="3200" i="1" dirty="0">
                <a:solidFill>
                  <a:srgbClr val="29A8DD"/>
                </a:solidFill>
              </a:rPr>
              <a:t> Bull Rev</a:t>
            </a:r>
            <a:r>
              <a:rPr lang="en-GB" sz="3200" dirty="0">
                <a:solidFill>
                  <a:srgbClr val="29A8DD"/>
                </a:solidFill>
              </a:rPr>
              <a:t>)</a:t>
            </a:r>
            <a:r>
              <a:rPr lang="en-GB" sz="3200" dirty="0"/>
              <a:t>:</a:t>
            </a:r>
          </a:p>
          <a:p>
            <a:r>
              <a:rPr lang="en-GB" sz="3200" dirty="0"/>
              <a:t>Comparative cognition/biology</a:t>
            </a:r>
          </a:p>
          <a:p>
            <a:r>
              <a:rPr lang="en-GB" sz="3200" dirty="0"/>
              <a:t>Neuroscientific data</a:t>
            </a:r>
          </a:p>
          <a:p>
            <a:r>
              <a:rPr lang="en-GB" sz="3200" dirty="0"/>
              <a:t>paleontological data</a:t>
            </a:r>
          </a:p>
          <a:p>
            <a:r>
              <a:rPr lang="en-GB" sz="3200" dirty="0"/>
              <a:t>genetic and paleogenetic data</a:t>
            </a:r>
          </a:p>
          <a:p>
            <a:pPr lvl="1"/>
            <a:r>
              <a:rPr lang="en-GB" sz="2800" dirty="0"/>
              <a:t>comparative genomics</a:t>
            </a:r>
          </a:p>
          <a:p>
            <a:pPr lvl="1"/>
            <a:r>
              <a:rPr lang="en-GB" sz="2800" dirty="0"/>
              <a:t>comparing human populations</a:t>
            </a:r>
          </a:p>
          <a:p>
            <a:pPr marL="457200" lvl="1" indent="0">
              <a:buNone/>
            </a:pPr>
            <a:endParaRPr lang="en-GB" dirty="0"/>
          </a:p>
        </p:txBody>
      </p:sp>
      <p:sp>
        <p:nvSpPr>
          <p:cNvPr id="4" name="Slide Number Placeholder 3">
            <a:extLst>
              <a:ext uri="{FF2B5EF4-FFF2-40B4-BE49-F238E27FC236}">
                <a16:creationId xmlns:a16="http://schemas.microsoft.com/office/drawing/2014/main" id="{0BF25B31-9147-4DF7-A449-777AE23FAEAC}"/>
              </a:ext>
            </a:extLst>
          </p:cNvPr>
          <p:cNvSpPr>
            <a:spLocks noGrp="1"/>
          </p:cNvSpPr>
          <p:nvPr>
            <p:ph type="sldNum" sz="quarter" idx="12"/>
          </p:nvPr>
        </p:nvSpPr>
        <p:spPr/>
        <p:txBody>
          <a:bodyPr/>
          <a:lstStyle/>
          <a:p>
            <a:fld id="{BC03BD33-2603-4E1E-A270-3275D9597DB0}" type="slidenum">
              <a:rPr lang="en-GB" smtClean="0"/>
              <a:t>13</a:t>
            </a:fld>
            <a:endParaRPr lang="en-GB"/>
          </a:p>
        </p:txBody>
      </p:sp>
      <p:pic>
        <p:nvPicPr>
          <p:cNvPr id="7" name="Picture 6">
            <a:extLst>
              <a:ext uri="{FF2B5EF4-FFF2-40B4-BE49-F238E27FC236}">
                <a16:creationId xmlns:a16="http://schemas.microsoft.com/office/drawing/2014/main" id="{719EA1AE-B4B0-450C-8B80-975CAE8195A3}"/>
              </a:ext>
            </a:extLst>
          </p:cNvPr>
          <p:cNvPicPr>
            <a:picLocks noChangeAspect="1"/>
          </p:cNvPicPr>
          <p:nvPr/>
        </p:nvPicPr>
        <p:blipFill>
          <a:blip r:embed="rId4"/>
          <a:stretch>
            <a:fillRect/>
          </a:stretch>
        </p:blipFill>
        <p:spPr>
          <a:xfrm>
            <a:off x="0" y="-1494028"/>
            <a:ext cx="12192000" cy="581789"/>
          </a:xfrm>
          <a:prstGeom prst="rect">
            <a:avLst/>
          </a:prstGeom>
        </p:spPr>
      </p:pic>
      <p:sp>
        <p:nvSpPr>
          <p:cNvPr id="8" name="AutoShape 2" descr="Image result for comparative primatology">
            <a:extLst>
              <a:ext uri="{FF2B5EF4-FFF2-40B4-BE49-F238E27FC236}">
                <a16:creationId xmlns:a16="http://schemas.microsoft.com/office/drawing/2014/main" id="{1E6FB2CC-305E-4E3C-9C48-17AB7A8EC450}"/>
              </a:ext>
            </a:extLst>
          </p:cNvPr>
          <p:cNvSpPr>
            <a:spLocks noChangeAspect="1" noChangeArrowheads="1"/>
          </p:cNvSpPr>
          <p:nvPr/>
        </p:nvSpPr>
        <p:spPr bwMode="auto">
          <a:xfrm>
            <a:off x="4638675" y="2071688"/>
            <a:ext cx="2914650" cy="2714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5" name="Picture 14" descr="A bird standing in front of a building&#10;&#10;Description generated with very high confidence">
            <a:extLst>
              <a:ext uri="{FF2B5EF4-FFF2-40B4-BE49-F238E27FC236}">
                <a16:creationId xmlns:a16="http://schemas.microsoft.com/office/drawing/2014/main" id="{B5A738EE-7AE9-40B1-B2A1-BADB7588AAA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83388" y="2412095"/>
            <a:ext cx="2792613" cy="1822956"/>
          </a:xfrm>
          <a:prstGeom prst="rect">
            <a:avLst/>
          </a:prstGeom>
          <a:ln>
            <a:noFill/>
          </a:ln>
        </p:spPr>
      </p:pic>
      <p:pic>
        <p:nvPicPr>
          <p:cNvPr id="17" name="Picture 16" descr="A monkey looking at the camera&#10;&#10;Description generated with high confidence">
            <a:extLst>
              <a:ext uri="{FF2B5EF4-FFF2-40B4-BE49-F238E27FC236}">
                <a16:creationId xmlns:a16="http://schemas.microsoft.com/office/drawing/2014/main" id="{2402B7C6-B9B5-4252-B7E7-10D9AF7841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60086" y="2309360"/>
            <a:ext cx="2060628" cy="2060628"/>
          </a:xfrm>
          <a:prstGeom prst="rect">
            <a:avLst/>
          </a:prstGeom>
          <a:ln>
            <a:noFill/>
          </a:ln>
        </p:spPr>
      </p:pic>
      <p:pic>
        <p:nvPicPr>
          <p:cNvPr id="9" name="Picture 8" descr="A close up of an animal&#10;&#10;Description generated with high confidence">
            <a:extLst>
              <a:ext uri="{FF2B5EF4-FFF2-40B4-BE49-F238E27FC236}">
                <a16:creationId xmlns:a16="http://schemas.microsoft.com/office/drawing/2014/main" id="{18E852D4-A722-4831-B059-F984B9A7F24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72699" y="4534605"/>
            <a:ext cx="2835401" cy="1821745"/>
          </a:xfrm>
          <a:prstGeom prst="rect">
            <a:avLst/>
          </a:prstGeom>
        </p:spPr>
      </p:pic>
    </p:spTree>
    <p:extLst>
      <p:ext uri="{BB962C8B-B14F-4D97-AF65-F5344CB8AC3E}">
        <p14:creationId xmlns:p14="http://schemas.microsoft.com/office/powerpoint/2010/main" val="2404059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Vocal learning in other species</a:t>
            </a:r>
            <a:endParaRPr/>
          </a:p>
        </p:txBody>
      </p:sp>
      <p:pic>
        <p:nvPicPr>
          <p:cNvPr id="462" name="Google Shape;462;p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12512" y="1468234"/>
            <a:ext cx="4177824" cy="2785233"/>
          </a:xfrm>
          <a:prstGeom prst="rect">
            <a:avLst/>
          </a:prstGeom>
          <a:noFill/>
          <a:ln>
            <a:noFill/>
          </a:ln>
        </p:spPr>
      </p:pic>
      <p:pic>
        <p:nvPicPr>
          <p:cNvPr id="463" name="Google Shape;463;p6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38401" y="4451731"/>
            <a:ext cx="2900167" cy="2175168"/>
          </a:xfrm>
          <a:prstGeom prst="rect">
            <a:avLst/>
          </a:prstGeom>
          <a:noFill/>
          <a:ln>
            <a:noFill/>
          </a:ln>
        </p:spPr>
      </p:pic>
      <p:pic>
        <p:nvPicPr>
          <p:cNvPr id="464" name="Google Shape;464;p6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8062734" y="1468234"/>
            <a:ext cx="3713665" cy="2785249"/>
          </a:xfrm>
          <a:prstGeom prst="rect">
            <a:avLst/>
          </a:prstGeom>
          <a:noFill/>
          <a:ln>
            <a:noFill/>
          </a:ln>
        </p:spPr>
      </p:pic>
      <p:pic>
        <p:nvPicPr>
          <p:cNvPr id="465" name="Google Shape;465;p69"/>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580834" y="1468234"/>
            <a:ext cx="3378157" cy="2785236"/>
          </a:xfrm>
          <a:prstGeom prst="rect">
            <a:avLst/>
          </a:prstGeom>
          <a:noFill/>
          <a:ln>
            <a:noFill/>
          </a:ln>
        </p:spPr>
      </p:pic>
      <p:sp>
        <p:nvSpPr>
          <p:cNvPr id="467" name="Google Shape;467;p69"/>
          <p:cNvSpPr txBox="1"/>
          <p:nvPr/>
        </p:nvSpPr>
        <p:spPr>
          <a:xfrm>
            <a:off x="6029828" y="4916913"/>
            <a:ext cx="6583515" cy="622400"/>
          </a:xfrm>
          <a:prstGeom prst="rect">
            <a:avLst/>
          </a:prstGeom>
          <a:noFill/>
          <a:ln>
            <a:noFill/>
          </a:ln>
        </p:spPr>
        <p:txBody>
          <a:bodyPr spcFirstLastPara="1" wrap="square" lIns="121900" tIns="121900" rIns="121900" bIns="121900" anchor="t" anchorCtr="0">
            <a:noAutofit/>
          </a:bodyPr>
          <a:lstStyle/>
          <a:p>
            <a:r>
              <a:rPr lang="en" sz="2400" dirty="0">
                <a:solidFill>
                  <a:srgbClr val="29A8DD"/>
                </a:solidFill>
              </a:rPr>
              <a:t>Bolhuis et al. 2010 </a:t>
            </a:r>
            <a:r>
              <a:rPr lang="en-GB" sz="2400" i="1" dirty="0">
                <a:solidFill>
                  <a:srgbClr val="29A8DD"/>
                </a:solidFill>
              </a:rPr>
              <a:t>Nat Rev </a:t>
            </a:r>
            <a:r>
              <a:rPr lang="en-GB" sz="2400" i="1" dirty="0" err="1">
                <a:solidFill>
                  <a:srgbClr val="29A8DD"/>
                </a:solidFill>
              </a:rPr>
              <a:t>Neurosci</a:t>
            </a:r>
            <a:r>
              <a:rPr lang="en" sz="2400" i="1" dirty="0">
                <a:solidFill>
                  <a:srgbClr val="29A8DD"/>
                </a:solidFill>
              </a:rPr>
              <a:t> </a:t>
            </a:r>
          </a:p>
          <a:p>
            <a:r>
              <a:rPr lang="en-GB" sz="2400" dirty="0" err="1">
                <a:solidFill>
                  <a:srgbClr val="29A8DD"/>
                </a:solidFill>
              </a:rPr>
              <a:t>Janik</a:t>
            </a:r>
            <a:r>
              <a:rPr lang="en-GB" sz="2400" dirty="0">
                <a:solidFill>
                  <a:srgbClr val="29A8DD"/>
                </a:solidFill>
              </a:rPr>
              <a:t> 2014 </a:t>
            </a:r>
            <a:r>
              <a:rPr lang="en-GB" sz="2400" i="1" dirty="0" err="1">
                <a:solidFill>
                  <a:srgbClr val="29A8DD"/>
                </a:solidFill>
              </a:rPr>
              <a:t>Curr</a:t>
            </a:r>
            <a:r>
              <a:rPr lang="en-GB" sz="2400" i="1" dirty="0">
                <a:solidFill>
                  <a:srgbClr val="29A8DD"/>
                </a:solidFill>
              </a:rPr>
              <a:t> </a:t>
            </a:r>
            <a:r>
              <a:rPr lang="en-GB" sz="2400" i="1" dirty="0" err="1">
                <a:solidFill>
                  <a:srgbClr val="29A8DD"/>
                </a:solidFill>
              </a:rPr>
              <a:t>Opin</a:t>
            </a:r>
            <a:r>
              <a:rPr lang="en-GB" sz="2400" i="1" dirty="0">
                <a:solidFill>
                  <a:srgbClr val="29A8DD"/>
                </a:solidFill>
              </a:rPr>
              <a:t> </a:t>
            </a:r>
            <a:r>
              <a:rPr lang="en-GB" sz="2400" i="1" dirty="0" err="1">
                <a:solidFill>
                  <a:srgbClr val="29A8DD"/>
                </a:solidFill>
              </a:rPr>
              <a:t>Neurobiol</a:t>
            </a:r>
            <a:endParaRPr lang="en-GB" sz="2400" i="1" dirty="0">
              <a:solidFill>
                <a:srgbClr val="29A8DD"/>
              </a:solidFill>
            </a:endParaRPr>
          </a:p>
          <a:p>
            <a:r>
              <a:rPr lang="en-GB" sz="2400" dirty="0" err="1">
                <a:solidFill>
                  <a:srgbClr val="29A8DD"/>
                </a:solidFill>
              </a:rPr>
              <a:t>Ravignani</a:t>
            </a:r>
            <a:r>
              <a:rPr lang="en-GB" sz="2400" dirty="0">
                <a:solidFill>
                  <a:srgbClr val="29A8DD"/>
                </a:solidFill>
              </a:rPr>
              <a:t> 2016 </a:t>
            </a:r>
            <a:r>
              <a:rPr lang="en-GB" sz="2400" i="1" dirty="0">
                <a:solidFill>
                  <a:srgbClr val="29A8DD"/>
                </a:solidFill>
              </a:rPr>
              <a:t>Front </a:t>
            </a:r>
            <a:r>
              <a:rPr lang="en-GB" sz="2400" i="1" dirty="0" err="1">
                <a:solidFill>
                  <a:srgbClr val="29A8DD"/>
                </a:solidFill>
              </a:rPr>
              <a:t>Neurosci</a:t>
            </a:r>
            <a:endParaRPr lang="en-GB" sz="2400" i="1" dirty="0">
              <a:solidFill>
                <a:srgbClr val="29A8DD"/>
              </a:solidFill>
            </a:endParaRPr>
          </a:p>
          <a:p>
            <a:r>
              <a:rPr lang="en" sz="2400" dirty="0">
                <a:solidFill>
                  <a:srgbClr val="29A8DD"/>
                </a:solidFill>
              </a:rPr>
              <a:t>Vernes 2017 </a:t>
            </a:r>
            <a:r>
              <a:rPr lang="en-GB" sz="2400" i="1" dirty="0">
                <a:solidFill>
                  <a:srgbClr val="29A8DD"/>
                </a:solidFill>
              </a:rPr>
              <a:t>Psych Bull Rev</a:t>
            </a:r>
            <a:endParaRPr sz="2400" i="1" dirty="0">
              <a:solidFill>
                <a:srgbClr val="29A8DD"/>
              </a:solidFill>
            </a:endParaRPr>
          </a:p>
        </p:txBody>
      </p:sp>
      <p:pic>
        <p:nvPicPr>
          <p:cNvPr id="3" name="Picture 2" descr="A bird sitting on a branch&#10;&#10;Description generated with very high confidence">
            <a:extLst>
              <a:ext uri="{FF2B5EF4-FFF2-40B4-BE49-F238E27FC236}">
                <a16:creationId xmlns:a16="http://schemas.microsoft.com/office/drawing/2014/main" id="{62792BD1-2A26-47EF-9165-4A2C4450801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8198" y="4451729"/>
            <a:ext cx="2420018" cy="21751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FFEC-E9EB-432E-99AB-F6982226E431}"/>
              </a:ext>
            </a:extLst>
          </p:cNvPr>
          <p:cNvSpPr>
            <a:spLocks noGrp="1"/>
          </p:cNvSpPr>
          <p:nvPr>
            <p:ph type="title"/>
          </p:nvPr>
        </p:nvSpPr>
        <p:spPr/>
        <p:txBody>
          <a:bodyPr>
            <a:normAutofit fontScale="90000"/>
          </a:bodyPr>
          <a:lstStyle/>
          <a:p>
            <a:r>
              <a:rPr lang="en-GB" dirty="0"/>
              <a:t>Cultural evolution of language: Simulations/models</a:t>
            </a:r>
          </a:p>
        </p:txBody>
      </p:sp>
      <p:sp>
        <p:nvSpPr>
          <p:cNvPr id="4" name="Slide Number Placeholder 3">
            <a:extLst>
              <a:ext uri="{FF2B5EF4-FFF2-40B4-BE49-F238E27FC236}">
                <a16:creationId xmlns:a16="http://schemas.microsoft.com/office/drawing/2014/main" id="{D79D1020-862C-49E4-BF2B-864A70CCBE5D}"/>
              </a:ext>
            </a:extLst>
          </p:cNvPr>
          <p:cNvSpPr>
            <a:spLocks noGrp="1"/>
          </p:cNvSpPr>
          <p:nvPr>
            <p:ph type="sldNum" idx="12"/>
          </p:nvPr>
        </p:nvSpPr>
        <p:spPr/>
        <p:txBody>
          <a:bodyPr/>
          <a:lstStyle/>
          <a:p>
            <a:fld id="{00000000-1234-1234-1234-123412341234}" type="slidenum">
              <a:rPr lang="en" smtClean="0"/>
              <a:pPr/>
              <a:t>15</a:t>
            </a:fld>
            <a:endParaRPr lang="en"/>
          </a:p>
        </p:txBody>
      </p:sp>
      <p:grpSp>
        <p:nvGrpSpPr>
          <p:cNvPr id="24" name="Group 23">
            <a:extLst>
              <a:ext uri="{FF2B5EF4-FFF2-40B4-BE49-F238E27FC236}">
                <a16:creationId xmlns:a16="http://schemas.microsoft.com/office/drawing/2014/main" id="{0F338BAF-4691-411E-BCD5-A99F89371250}"/>
              </a:ext>
            </a:extLst>
          </p:cNvPr>
          <p:cNvGrpSpPr/>
          <p:nvPr/>
        </p:nvGrpSpPr>
        <p:grpSpPr>
          <a:xfrm>
            <a:off x="359325" y="1356967"/>
            <a:ext cx="4480464" cy="5272177"/>
            <a:chOff x="359325" y="1356967"/>
            <a:chExt cx="4480464" cy="5272177"/>
          </a:xfrm>
        </p:grpSpPr>
        <p:sp>
          <p:nvSpPr>
            <p:cNvPr id="11" name="TextBox 10">
              <a:extLst>
                <a:ext uri="{FF2B5EF4-FFF2-40B4-BE49-F238E27FC236}">
                  <a16:creationId xmlns:a16="http://schemas.microsoft.com/office/drawing/2014/main" id="{71F94EA0-303F-4717-8E02-7875D1479ED3}"/>
                </a:ext>
              </a:extLst>
            </p:cNvPr>
            <p:cNvSpPr txBox="1"/>
            <p:nvPr/>
          </p:nvSpPr>
          <p:spPr>
            <a:xfrm>
              <a:off x="1117600" y="5941467"/>
              <a:ext cx="3216650" cy="646331"/>
            </a:xfrm>
            <a:prstGeom prst="rect">
              <a:avLst/>
            </a:prstGeom>
            <a:noFill/>
          </p:spPr>
          <p:txBody>
            <a:bodyPr wrap="none" rtlCol="0">
              <a:spAutoFit/>
            </a:bodyPr>
            <a:lstStyle/>
            <a:p>
              <a:r>
                <a:rPr lang="en-GB" dirty="0">
                  <a:solidFill>
                    <a:srgbClr val="29A8DD"/>
                  </a:solidFill>
                </a:rPr>
                <a:t>Kirby 2001 </a:t>
              </a:r>
              <a:r>
                <a:rPr lang="en-GB" i="1" dirty="0">
                  <a:solidFill>
                    <a:srgbClr val="29A8DD"/>
                  </a:solidFill>
                </a:rPr>
                <a:t>IEEE Trans </a:t>
              </a:r>
              <a:r>
                <a:rPr lang="en-GB" i="1" dirty="0" err="1">
                  <a:solidFill>
                    <a:srgbClr val="29A8DD"/>
                  </a:solidFill>
                </a:rPr>
                <a:t>Evol</a:t>
              </a:r>
              <a:r>
                <a:rPr lang="en-GB" i="1" dirty="0">
                  <a:solidFill>
                    <a:srgbClr val="29A8DD"/>
                  </a:solidFill>
                </a:rPr>
                <a:t> Comp</a:t>
              </a:r>
            </a:p>
            <a:p>
              <a:r>
                <a:rPr lang="en-GB" dirty="0">
                  <a:solidFill>
                    <a:srgbClr val="29A8DD"/>
                  </a:solidFill>
                </a:rPr>
                <a:t>Kirby 2017 </a:t>
              </a:r>
              <a:r>
                <a:rPr lang="en-GB" i="1" dirty="0" err="1">
                  <a:solidFill>
                    <a:srgbClr val="29A8DD"/>
                  </a:solidFill>
                </a:rPr>
                <a:t>Psychon</a:t>
              </a:r>
              <a:r>
                <a:rPr lang="en-GB" i="1" dirty="0">
                  <a:solidFill>
                    <a:srgbClr val="29A8DD"/>
                  </a:solidFill>
                </a:rPr>
                <a:t> Bull Rev</a:t>
              </a:r>
            </a:p>
          </p:txBody>
        </p:sp>
        <p:grpSp>
          <p:nvGrpSpPr>
            <p:cNvPr id="15" name="Group 14">
              <a:extLst>
                <a:ext uri="{FF2B5EF4-FFF2-40B4-BE49-F238E27FC236}">
                  <a16:creationId xmlns:a16="http://schemas.microsoft.com/office/drawing/2014/main" id="{12AB915F-6EE9-44CD-83B5-587F0E73A287}"/>
                </a:ext>
              </a:extLst>
            </p:cNvPr>
            <p:cNvGrpSpPr/>
            <p:nvPr/>
          </p:nvGrpSpPr>
          <p:grpSpPr>
            <a:xfrm>
              <a:off x="780545" y="1356967"/>
              <a:ext cx="4059244" cy="4427322"/>
              <a:chOff x="780545" y="1356967"/>
              <a:chExt cx="4059244" cy="4427322"/>
            </a:xfrm>
          </p:grpSpPr>
          <p:pic>
            <p:nvPicPr>
              <p:cNvPr id="12" name="Picture 11">
                <a:extLst>
                  <a:ext uri="{FF2B5EF4-FFF2-40B4-BE49-F238E27FC236}">
                    <a16:creationId xmlns:a16="http://schemas.microsoft.com/office/drawing/2014/main" id="{725D6261-A750-4F87-A1D1-109C3E23B1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545" y="1356967"/>
                <a:ext cx="4059244" cy="2881086"/>
              </a:xfrm>
              <a:prstGeom prst="rect">
                <a:avLst/>
              </a:prstGeom>
            </p:spPr>
          </p:pic>
          <p:pic>
            <p:nvPicPr>
              <p:cNvPr id="14" name="Picture 13">
                <a:extLst>
                  <a:ext uri="{FF2B5EF4-FFF2-40B4-BE49-F238E27FC236}">
                    <a16:creationId xmlns:a16="http://schemas.microsoft.com/office/drawing/2014/main" id="{FAEFA042-6FF2-432B-A003-08BD1870C6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8586" y="4554633"/>
                <a:ext cx="2905664" cy="1229656"/>
              </a:xfrm>
              <a:prstGeom prst="rect">
                <a:avLst/>
              </a:prstGeom>
            </p:spPr>
          </p:pic>
        </p:grpSp>
        <p:pic>
          <p:nvPicPr>
            <p:cNvPr id="18" name="Picture 17" descr="A picture containing person, man, music, indoor&#10;&#10;Description generated with very high confidence">
              <a:extLst>
                <a:ext uri="{FF2B5EF4-FFF2-40B4-BE49-F238E27FC236}">
                  <a16:creationId xmlns:a16="http://schemas.microsoft.com/office/drawing/2014/main" id="{C26A5778-B20F-49F0-B0DB-FA216ED7B4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9325" y="5916480"/>
              <a:ext cx="712664" cy="712664"/>
            </a:xfrm>
            <a:prstGeom prst="ellipse">
              <a:avLst/>
            </a:prstGeom>
            <a:ln w="63500" cap="rnd">
              <a:noFill/>
            </a:ln>
            <a:effectLst/>
          </p:spPr>
        </p:pic>
      </p:grpSp>
      <p:grpSp>
        <p:nvGrpSpPr>
          <p:cNvPr id="25" name="Group 24">
            <a:extLst>
              <a:ext uri="{FF2B5EF4-FFF2-40B4-BE49-F238E27FC236}">
                <a16:creationId xmlns:a16="http://schemas.microsoft.com/office/drawing/2014/main" id="{AA48A282-DC23-480A-B1BD-343490AA9657}"/>
              </a:ext>
            </a:extLst>
          </p:cNvPr>
          <p:cNvGrpSpPr/>
          <p:nvPr/>
        </p:nvGrpSpPr>
        <p:grpSpPr>
          <a:xfrm>
            <a:off x="5579268" y="1861910"/>
            <a:ext cx="6419914" cy="4805334"/>
            <a:chOff x="5579268" y="1861910"/>
            <a:chExt cx="6419914" cy="4805334"/>
          </a:xfrm>
        </p:grpSpPr>
        <p:pic>
          <p:nvPicPr>
            <p:cNvPr id="6" name="Picture 5" descr="A tripod in a room&#10;&#10;Description generated with high confidence">
              <a:extLst>
                <a:ext uri="{FF2B5EF4-FFF2-40B4-BE49-F238E27FC236}">
                  <a16:creationId xmlns:a16="http://schemas.microsoft.com/office/drawing/2014/main" id="{FA3D80B7-4E56-456E-B595-2C004E5EEE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15283" y="1861910"/>
              <a:ext cx="4480715" cy="3134179"/>
            </a:xfrm>
            <a:prstGeom prst="rect">
              <a:avLst/>
            </a:prstGeom>
          </p:spPr>
        </p:pic>
        <p:sp>
          <p:nvSpPr>
            <p:cNvPr id="7" name="TextBox 6">
              <a:extLst>
                <a:ext uri="{FF2B5EF4-FFF2-40B4-BE49-F238E27FC236}">
                  <a16:creationId xmlns:a16="http://schemas.microsoft.com/office/drawing/2014/main" id="{0F0CD177-CA69-4E6A-BC03-D6270BBB3F15}"/>
                </a:ext>
              </a:extLst>
            </p:cNvPr>
            <p:cNvSpPr txBox="1"/>
            <p:nvPr/>
          </p:nvSpPr>
          <p:spPr>
            <a:xfrm>
              <a:off x="6387068" y="5975774"/>
              <a:ext cx="5612114" cy="646331"/>
            </a:xfrm>
            <a:prstGeom prst="rect">
              <a:avLst/>
            </a:prstGeom>
            <a:noFill/>
          </p:spPr>
          <p:txBody>
            <a:bodyPr wrap="none" rtlCol="0">
              <a:spAutoFit/>
            </a:bodyPr>
            <a:lstStyle/>
            <a:p>
              <a:r>
                <a:rPr lang="en-GB" dirty="0">
                  <a:solidFill>
                    <a:srgbClr val="29A8DD"/>
                  </a:solidFill>
                </a:rPr>
                <a:t>Steels 1998 </a:t>
              </a:r>
              <a:r>
                <a:rPr lang="en-GB" i="1" dirty="0">
                  <a:solidFill>
                    <a:srgbClr val="29A8DD"/>
                  </a:solidFill>
                </a:rPr>
                <a:t>Artificial Intelligence</a:t>
              </a:r>
            </a:p>
            <a:p>
              <a:r>
                <a:rPr lang="en-GB" dirty="0">
                  <a:solidFill>
                    <a:srgbClr val="29A8DD"/>
                  </a:solidFill>
                </a:rPr>
                <a:t>Steels 2015 </a:t>
              </a:r>
              <a:r>
                <a:rPr lang="en-GB" i="1" dirty="0">
                  <a:solidFill>
                    <a:srgbClr val="29A8DD"/>
                  </a:solidFill>
                </a:rPr>
                <a:t>The Talking Heads Experiments. </a:t>
              </a:r>
              <a:r>
                <a:rPr lang="en-GB" dirty="0">
                  <a:solidFill>
                    <a:srgbClr val="29A8DD"/>
                  </a:solidFill>
                </a:rPr>
                <a:t>Lang Sci Press</a:t>
              </a:r>
            </a:p>
          </p:txBody>
        </p:sp>
        <p:pic>
          <p:nvPicPr>
            <p:cNvPr id="21" name="Picture 20" descr="A person wearing a suit and tie&#10;&#10;Description generated with very high confidence">
              <a:extLst>
                <a:ext uri="{FF2B5EF4-FFF2-40B4-BE49-F238E27FC236}">
                  <a16:creationId xmlns:a16="http://schemas.microsoft.com/office/drawing/2014/main" id="{61EF2066-C8D5-4CEC-8F19-8D5E37EAFD9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579268" y="5930634"/>
              <a:ext cx="731600" cy="736610"/>
            </a:xfrm>
            <a:prstGeom prst="ellipse">
              <a:avLst/>
            </a:prstGeom>
            <a:ln w="63500" cap="rnd">
              <a:noFill/>
            </a:ln>
            <a:effectLst/>
          </p:spPr>
        </p:pic>
      </p:grpSp>
      <p:pic>
        <p:nvPicPr>
          <p:cNvPr id="27" name="Picture 26" descr="A picture containing indoor, floor, small, building&#10;&#10;Description generated with very high confidence">
            <a:extLst>
              <a:ext uri="{FF2B5EF4-FFF2-40B4-BE49-F238E27FC236}">
                <a16:creationId xmlns:a16="http://schemas.microsoft.com/office/drawing/2014/main" id="{A57DEEF3-17FA-4F1C-BCB4-F53950A59D8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94242" y="1861910"/>
            <a:ext cx="4922795" cy="3134179"/>
          </a:xfrm>
          <a:prstGeom prst="rect">
            <a:avLst/>
          </a:prstGeom>
        </p:spPr>
      </p:pic>
    </p:spTree>
    <p:extLst>
      <p:ext uri="{BB962C8B-B14F-4D97-AF65-F5344CB8AC3E}">
        <p14:creationId xmlns:p14="http://schemas.microsoft.com/office/powerpoint/2010/main" val="342197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F121-AD14-48A9-A88D-F99B54B82158}"/>
              </a:ext>
            </a:extLst>
          </p:cNvPr>
          <p:cNvSpPr>
            <a:spLocks noGrp="1"/>
          </p:cNvSpPr>
          <p:nvPr>
            <p:ph type="title"/>
          </p:nvPr>
        </p:nvSpPr>
        <p:spPr/>
        <p:txBody>
          <a:bodyPr>
            <a:normAutofit fontScale="90000"/>
          </a:bodyPr>
          <a:lstStyle/>
          <a:p>
            <a:r>
              <a:rPr lang="en-GB" dirty="0"/>
              <a:t>Cultural evolution of language: experiments</a:t>
            </a:r>
          </a:p>
        </p:txBody>
      </p:sp>
      <p:sp>
        <p:nvSpPr>
          <p:cNvPr id="4" name="Slide Number Placeholder 3">
            <a:extLst>
              <a:ext uri="{FF2B5EF4-FFF2-40B4-BE49-F238E27FC236}">
                <a16:creationId xmlns:a16="http://schemas.microsoft.com/office/drawing/2014/main" id="{A34E680E-4EEF-492F-BD8E-BCD32CFCD59E}"/>
              </a:ext>
            </a:extLst>
          </p:cNvPr>
          <p:cNvSpPr>
            <a:spLocks noGrp="1"/>
          </p:cNvSpPr>
          <p:nvPr>
            <p:ph type="sldNum" idx="12"/>
          </p:nvPr>
        </p:nvSpPr>
        <p:spPr/>
        <p:txBody>
          <a:bodyPr/>
          <a:lstStyle/>
          <a:p>
            <a:fld id="{00000000-1234-1234-1234-123412341234}" type="slidenum">
              <a:rPr lang="en" smtClean="0"/>
              <a:pPr/>
              <a:t>16</a:t>
            </a:fld>
            <a:endParaRPr lang="en"/>
          </a:p>
        </p:txBody>
      </p:sp>
      <p:sp>
        <p:nvSpPr>
          <p:cNvPr id="6" name="TextBox 5">
            <a:extLst>
              <a:ext uri="{FF2B5EF4-FFF2-40B4-BE49-F238E27FC236}">
                <a16:creationId xmlns:a16="http://schemas.microsoft.com/office/drawing/2014/main" id="{E889C697-03B4-45F1-9C2D-6567527A26AB}"/>
              </a:ext>
            </a:extLst>
          </p:cNvPr>
          <p:cNvSpPr txBox="1"/>
          <p:nvPr/>
        </p:nvSpPr>
        <p:spPr>
          <a:xfrm>
            <a:off x="1574063" y="6017568"/>
            <a:ext cx="3681301" cy="707886"/>
          </a:xfrm>
          <a:prstGeom prst="rect">
            <a:avLst/>
          </a:prstGeom>
          <a:noFill/>
        </p:spPr>
        <p:txBody>
          <a:bodyPr wrap="square" rtlCol="0">
            <a:spAutoFit/>
          </a:bodyPr>
          <a:lstStyle>
            <a:defPPr>
              <a:defRPr lang="en-US"/>
            </a:defPPr>
            <a:lvl1pPr>
              <a:defRPr sz="1400">
                <a:solidFill>
                  <a:srgbClr val="008080"/>
                </a:solidFill>
                <a:latin typeface="Century Gothic" panose="020B0502020202020204" pitchFamily="34" charset="0"/>
              </a:defRPr>
            </a:lvl1pPr>
          </a:lstStyle>
          <a:p>
            <a:r>
              <a:rPr lang="da-DK" sz="2000" dirty="0">
                <a:solidFill>
                  <a:srgbClr val="29A8DD"/>
                </a:solidFill>
                <a:latin typeface="+mn-lt"/>
              </a:rPr>
              <a:t>Kirby et al. 2008 </a:t>
            </a:r>
            <a:r>
              <a:rPr lang="da-DK" sz="2000" i="1" dirty="0">
                <a:solidFill>
                  <a:srgbClr val="29A8DD"/>
                </a:solidFill>
                <a:latin typeface="+mn-lt"/>
              </a:rPr>
              <a:t>PNAS</a:t>
            </a:r>
          </a:p>
          <a:p>
            <a:endParaRPr lang="da-DK" sz="2000" i="1" dirty="0">
              <a:solidFill>
                <a:srgbClr val="29A8DD"/>
              </a:solidFill>
              <a:latin typeface="+mn-lt"/>
            </a:endParaRPr>
          </a:p>
        </p:txBody>
      </p:sp>
      <p:pic>
        <p:nvPicPr>
          <p:cNvPr id="7" name="Picture 6">
            <a:extLst>
              <a:ext uri="{FF2B5EF4-FFF2-40B4-BE49-F238E27FC236}">
                <a16:creationId xmlns:a16="http://schemas.microsoft.com/office/drawing/2014/main" id="{6A7EC259-E362-4BA1-AED4-A3E3CB36D201}"/>
              </a:ext>
            </a:extLst>
          </p:cNvPr>
          <p:cNvPicPr>
            <a:picLocks noChangeAspect="1"/>
          </p:cNvPicPr>
          <p:nvPr/>
        </p:nvPicPr>
        <p:blipFill>
          <a:blip r:embed="rId2"/>
          <a:stretch>
            <a:fillRect/>
          </a:stretch>
        </p:blipFill>
        <p:spPr>
          <a:xfrm>
            <a:off x="206050" y="2485411"/>
            <a:ext cx="5295901" cy="3360707"/>
          </a:xfrm>
          <a:prstGeom prst="rect">
            <a:avLst/>
          </a:prstGeom>
        </p:spPr>
      </p:pic>
      <p:grpSp>
        <p:nvGrpSpPr>
          <p:cNvPr id="17" name="Group 16">
            <a:extLst>
              <a:ext uri="{FF2B5EF4-FFF2-40B4-BE49-F238E27FC236}">
                <a16:creationId xmlns:a16="http://schemas.microsoft.com/office/drawing/2014/main" id="{5895BB46-3F16-44A2-8431-76E99B8CE784}"/>
              </a:ext>
            </a:extLst>
          </p:cNvPr>
          <p:cNvGrpSpPr/>
          <p:nvPr/>
        </p:nvGrpSpPr>
        <p:grpSpPr>
          <a:xfrm>
            <a:off x="5895731" y="1838354"/>
            <a:ext cx="5733475" cy="4747007"/>
            <a:chOff x="5928936" y="1670671"/>
            <a:chExt cx="5733475" cy="4747007"/>
          </a:xfrm>
        </p:grpSpPr>
        <p:pic>
          <p:nvPicPr>
            <p:cNvPr id="11" name="Picture 10">
              <a:extLst>
                <a:ext uri="{FF2B5EF4-FFF2-40B4-BE49-F238E27FC236}">
                  <a16:creationId xmlns:a16="http://schemas.microsoft.com/office/drawing/2014/main" id="{935EEEB8-E522-4F57-8268-C15A751DC7B8}"/>
                </a:ext>
              </a:extLst>
            </p:cNvPr>
            <p:cNvPicPr>
              <a:picLocks noChangeAspect="1"/>
            </p:cNvPicPr>
            <p:nvPr/>
          </p:nvPicPr>
          <p:blipFill>
            <a:blip r:embed="rId3"/>
            <a:stretch>
              <a:fillRect/>
            </a:stretch>
          </p:blipFill>
          <p:spPr>
            <a:xfrm>
              <a:off x="5928936" y="1670671"/>
              <a:ext cx="5733475" cy="4233248"/>
            </a:xfrm>
            <a:prstGeom prst="rect">
              <a:avLst/>
            </a:prstGeom>
          </p:spPr>
        </p:pic>
        <p:sp>
          <p:nvSpPr>
            <p:cNvPr id="12" name="TextBox 11">
              <a:extLst>
                <a:ext uri="{FF2B5EF4-FFF2-40B4-BE49-F238E27FC236}">
                  <a16:creationId xmlns:a16="http://schemas.microsoft.com/office/drawing/2014/main" id="{868FC8C9-AA59-461A-B347-8224B76F53B1}"/>
                </a:ext>
              </a:extLst>
            </p:cNvPr>
            <p:cNvSpPr txBox="1"/>
            <p:nvPr/>
          </p:nvSpPr>
          <p:spPr>
            <a:xfrm>
              <a:off x="7196210" y="6017568"/>
              <a:ext cx="3681301" cy="400110"/>
            </a:xfrm>
            <a:prstGeom prst="rect">
              <a:avLst/>
            </a:prstGeom>
            <a:noFill/>
          </p:spPr>
          <p:txBody>
            <a:bodyPr wrap="square" rtlCol="0">
              <a:spAutoFit/>
            </a:bodyPr>
            <a:lstStyle>
              <a:defPPr>
                <a:defRPr lang="en-US"/>
              </a:defPPr>
              <a:lvl1pPr>
                <a:defRPr sz="1400">
                  <a:solidFill>
                    <a:srgbClr val="008080"/>
                  </a:solidFill>
                  <a:latin typeface="Century Gothic" panose="020B0502020202020204" pitchFamily="34" charset="0"/>
                </a:defRPr>
              </a:lvl1pPr>
            </a:lstStyle>
            <a:p>
              <a:r>
                <a:rPr lang="da-DK" sz="2000" dirty="0">
                  <a:solidFill>
                    <a:srgbClr val="29A8DD"/>
                  </a:solidFill>
                  <a:latin typeface="+mn-lt"/>
                </a:rPr>
                <a:t>Tamariz 2017 </a:t>
              </a:r>
              <a:r>
                <a:rPr lang="da-DK" sz="2000" i="1" dirty="0">
                  <a:solidFill>
                    <a:srgbClr val="29A8DD"/>
                  </a:solidFill>
                  <a:latin typeface="+mn-lt"/>
                </a:rPr>
                <a:t>Annu Rev Linguist</a:t>
              </a:r>
            </a:p>
          </p:txBody>
        </p:sp>
      </p:grpSp>
      <p:pic>
        <p:nvPicPr>
          <p:cNvPr id="15" name="Picture 14">
            <a:extLst>
              <a:ext uri="{FF2B5EF4-FFF2-40B4-BE49-F238E27FC236}">
                <a16:creationId xmlns:a16="http://schemas.microsoft.com/office/drawing/2014/main" id="{09318757-5517-4F0A-901B-EE2FA1A61C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0714"/>
          <a:stretch/>
        </p:blipFill>
        <p:spPr>
          <a:xfrm>
            <a:off x="6058071" y="2200262"/>
            <a:ext cx="5927879" cy="3535974"/>
          </a:xfrm>
          <a:prstGeom prst="rect">
            <a:avLst/>
          </a:prstGeom>
        </p:spPr>
      </p:pic>
      <p:sp>
        <p:nvSpPr>
          <p:cNvPr id="16" name="TextBox 15">
            <a:extLst>
              <a:ext uri="{FF2B5EF4-FFF2-40B4-BE49-F238E27FC236}">
                <a16:creationId xmlns:a16="http://schemas.microsoft.com/office/drawing/2014/main" id="{6478AC97-3C01-4493-96B7-BDCA69D82DAB}"/>
              </a:ext>
            </a:extLst>
          </p:cNvPr>
          <p:cNvSpPr txBox="1"/>
          <p:nvPr/>
        </p:nvSpPr>
        <p:spPr>
          <a:xfrm>
            <a:off x="7320822" y="5910690"/>
            <a:ext cx="3681301" cy="707886"/>
          </a:xfrm>
          <a:prstGeom prst="rect">
            <a:avLst/>
          </a:prstGeom>
          <a:noFill/>
        </p:spPr>
        <p:txBody>
          <a:bodyPr wrap="square" rtlCol="0">
            <a:spAutoFit/>
          </a:bodyPr>
          <a:lstStyle>
            <a:defPPr>
              <a:defRPr lang="en-US"/>
            </a:defPPr>
            <a:lvl1pPr>
              <a:defRPr sz="1400">
                <a:solidFill>
                  <a:srgbClr val="008080"/>
                </a:solidFill>
                <a:latin typeface="Century Gothic" panose="020B0502020202020204" pitchFamily="34" charset="0"/>
              </a:defRPr>
            </a:lvl1pPr>
          </a:lstStyle>
          <a:p>
            <a:r>
              <a:rPr lang="da-DK" sz="2000" dirty="0">
                <a:solidFill>
                  <a:srgbClr val="29A8DD"/>
                </a:solidFill>
                <a:latin typeface="+mn-lt"/>
              </a:rPr>
              <a:t>Galantucci 2005 </a:t>
            </a:r>
            <a:r>
              <a:rPr lang="da-DK" sz="2000" i="1" dirty="0">
                <a:solidFill>
                  <a:srgbClr val="29A8DD"/>
                </a:solidFill>
                <a:latin typeface="+mn-lt"/>
              </a:rPr>
              <a:t>Cogn Sci</a:t>
            </a:r>
          </a:p>
          <a:p>
            <a:r>
              <a:rPr lang="da-DK" sz="2000" dirty="0">
                <a:solidFill>
                  <a:srgbClr val="29A8DD"/>
                </a:solidFill>
                <a:latin typeface="+mn-lt"/>
              </a:rPr>
              <a:t>Garrod et al. 2007 </a:t>
            </a:r>
            <a:r>
              <a:rPr lang="da-DK" sz="2000" i="1" dirty="0">
                <a:solidFill>
                  <a:srgbClr val="29A8DD"/>
                </a:solidFill>
                <a:latin typeface="+mn-lt"/>
              </a:rPr>
              <a:t>Cogn Sci</a:t>
            </a:r>
          </a:p>
        </p:txBody>
      </p:sp>
      <p:pic>
        <p:nvPicPr>
          <p:cNvPr id="19" name="Picture 18">
            <a:extLst>
              <a:ext uri="{FF2B5EF4-FFF2-40B4-BE49-F238E27FC236}">
                <a16:creationId xmlns:a16="http://schemas.microsoft.com/office/drawing/2014/main" id="{49B0DE96-15F3-45C1-8662-8BE75F7E99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7244" r="8471" b="13566"/>
          <a:stretch/>
        </p:blipFill>
        <p:spPr>
          <a:xfrm>
            <a:off x="6100333" y="2200262"/>
            <a:ext cx="5927878" cy="3492032"/>
          </a:xfrm>
          <a:prstGeom prst="rect">
            <a:avLst/>
          </a:prstGeom>
        </p:spPr>
      </p:pic>
      <p:pic>
        <p:nvPicPr>
          <p:cNvPr id="20" name="Picture 2" descr="http://www.replicatedtypo.com/wp-content/uploads/2013/03/Screen-Shot-2013-03-30-at-11.49.20.png">
            <a:extLst>
              <a:ext uri="{FF2B5EF4-FFF2-40B4-BE49-F238E27FC236}">
                <a16:creationId xmlns:a16="http://schemas.microsoft.com/office/drawing/2014/main" id="{B9DF800F-0EE4-45A2-A4E2-DF608856C3E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01054" y="1311189"/>
            <a:ext cx="4354310" cy="1144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8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xEl>
                                              <p:pRg st="0" end="0"/>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6">
                                            <p:txEl>
                                              <p:pRg st="1" end="1"/>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F121-AD14-48A9-A88D-F99B54B82158}"/>
              </a:ext>
            </a:extLst>
          </p:cNvPr>
          <p:cNvSpPr>
            <a:spLocks noGrp="1"/>
          </p:cNvSpPr>
          <p:nvPr>
            <p:ph type="title"/>
          </p:nvPr>
        </p:nvSpPr>
        <p:spPr/>
        <p:txBody>
          <a:bodyPr>
            <a:normAutofit fontScale="90000"/>
          </a:bodyPr>
          <a:lstStyle/>
          <a:p>
            <a:r>
              <a:rPr lang="en-GB" dirty="0"/>
              <a:t>Cultural evolution of language: experiments</a:t>
            </a:r>
          </a:p>
        </p:txBody>
      </p:sp>
      <p:pic>
        <p:nvPicPr>
          <p:cNvPr id="17" name="Picture 16" descr="A person that is standing in the dirt&#10;&#10;Description generated with high confidence">
            <a:extLst>
              <a:ext uri="{FF2B5EF4-FFF2-40B4-BE49-F238E27FC236}">
                <a16:creationId xmlns:a16="http://schemas.microsoft.com/office/drawing/2014/main" id="{717A8AE8-6A60-42EB-9565-3CB691D864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606" y="2003544"/>
            <a:ext cx="5849325" cy="3654305"/>
          </a:xfrm>
          <a:prstGeom prst="rect">
            <a:avLst/>
          </a:prstGeom>
        </p:spPr>
      </p:pic>
      <p:sp>
        <p:nvSpPr>
          <p:cNvPr id="18" name="TextBox 17">
            <a:extLst>
              <a:ext uri="{FF2B5EF4-FFF2-40B4-BE49-F238E27FC236}">
                <a16:creationId xmlns:a16="http://schemas.microsoft.com/office/drawing/2014/main" id="{E0D0A2AF-271B-4A69-BD5A-8083A4AD7669}"/>
              </a:ext>
            </a:extLst>
          </p:cNvPr>
          <p:cNvSpPr txBox="1"/>
          <p:nvPr/>
        </p:nvSpPr>
        <p:spPr>
          <a:xfrm>
            <a:off x="1911317" y="5904316"/>
            <a:ext cx="3681301" cy="400110"/>
          </a:xfrm>
          <a:prstGeom prst="rect">
            <a:avLst/>
          </a:prstGeom>
          <a:noFill/>
        </p:spPr>
        <p:txBody>
          <a:bodyPr wrap="square" rtlCol="0">
            <a:spAutoFit/>
          </a:bodyPr>
          <a:lstStyle>
            <a:defPPr>
              <a:defRPr lang="en-US"/>
            </a:defPPr>
            <a:lvl1pPr>
              <a:defRPr sz="1400">
                <a:solidFill>
                  <a:srgbClr val="008080"/>
                </a:solidFill>
                <a:latin typeface="Century Gothic" panose="020B0502020202020204" pitchFamily="34" charset="0"/>
              </a:defRPr>
            </a:lvl1pPr>
          </a:lstStyle>
          <a:p>
            <a:r>
              <a:rPr lang="da-DK" sz="2000" dirty="0">
                <a:solidFill>
                  <a:srgbClr val="29A8DD"/>
                </a:solidFill>
                <a:latin typeface="+mn-lt"/>
              </a:rPr>
              <a:t>N</a:t>
            </a:r>
            <a:r>
              <a:rPr lang="de-DE" sz="2000" dirty="0">
                <a:solidFill>
                  <a:srgbClr val="29A8DD"/>
                </a:solidFill>
                <a:latin typeface="+mn-lt"/>
              </a:rPr>
              <a:t>ölle et al., in progress</a:t>
            </a:r>
            <a:endParaRPr lang="da-DK" sz="2000" i="1" dirty="0">
              <a:solidFill>
                <a:srgbClr val="29A8DD"/>
              </a:solidFill>
              <a:latin typeface="+mn-lt"/>
            </a:endParaRPr>
          </a:p>
        </p:txBody>
      </p:sp>
    </p:spTree>
    <p:extLst>
      <p:ext uri="{BB962C8B-B14F-4D97-AF65-F5344CB8AC3E}">
        <p14:creationId xmlns:p14="http://schemas.microsoft.com/office/powerpoint/2010/main" val="39087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piece of paper&#10;&#10;Description generated with high confidence">
            <a:extLst>
              <a:ext uri="{FF2B5EF4-FFF2-40B4-BE49-F238E27FC236}">
                <a16:creationId xmlns:a16="http://schemas.microsoft.com/office/drawing/2014/main" id="{E293D391-9FE3-4AFB-9DE5-8FDB85BB7D6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41898" y="1212610"/>
            <a:ext cx="3157233" cy="1872769"/>
          </a:xfrm>
          <a:prstGeom prst="rect">
            <a:avLst/>
          </a:prstGeom>
        </p:spPr>
      </p:pic>
      <p:sp>
        <p:nvSpPr>
          <p:cNvPr id="2" name="Title 1">
            <a:extLst>
              <a:ext uri="{FF2B5EF4-FFF2-40B4-BE49-F238E27FC236}">
                <a16:creationId xmlns:a16="http://schemas.microsoft.com/office/drawing/2014/main" id="{E56FF121-AD14-48A9-A88D-F99B54B82158}"/>
              </a:ext>
            </a:extLst>
          </p:cNvPr>
          <p:cNvSpPr>
            <a:spLocks noGrp="1"/>
          </p:cNvSpPr>
          <p:nvPr>
            <p:ph type="title"/>
          </p:nvPr>
        </p:nvSpPr>
        <p:spPr/>
        <p:txBody>
          <a:bodyPr>
            <a:normAutofit fontScale="90000"/>
          </a:bodyPr>
          <a:lstStyle/>
          <a:p>
            <a:r>
              <a:rPr lang="en-GB" dirty="0"/>
              <a:t>Cultural evolution of language: experiments</a:t>
            </a:r>
          </a:p>
        </p:txBody>
      </p:sp>
      <p:sp>
        <p:nvSpPr>
          <p:cNvPr id="4" name="Slide Number Placeholder 3">
            <a:extLst>
              <a:ext uri="{FF2B5EF4-FFF2-40B4-BE49-F238E27FC236}">
                <a16:creationId xmlns:a16="http://schemas.microsoft.com/office/drawing/2014/main" id="{A34E680E-4EEF-492F-BD8E-BCD32CFCD59E}"/>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3" name="Picture 2">
            <a:extLst>
              <a:ext uri="{FF2B5EF4-FFF2-40B4-BE49-F238E27FC236}">
                <a16:creationId xmlns:a16="http://schemas.microsoft.com/office/drawing/2014/main" id="{C10D5549-0158-4469-BADE-645306704CF8}"/>
              </a:ext>
            </a:extLst>
          </p:cNvPr>
          <p:cNvPicPr>
            <a:picLocks noChangeAspect="1"/>
          </p:cNvPicPr>
          <p:nvPr/>
        </p:nvPicPr>
        <p:blipFill>
          <a:blip r:embed="rId4"/>
          <a:stretch>
            <a:fillRect/>
          </a:stretch>
        </p:blipFill>
        <p:spPr>
          <a:xfrm>
            <a:off x="452943" y="2730500"/>
            <a:ext cx="5229017" cy="3944812"/>
          </a:xfrm>
          <a:prstGeom prst="rect">
            <a:avLst/>
          </a:prstGeom>
        </p:spPr>
      </p:pic>
      <p:pic>
        <p:nvPicPr>
          <p:cNvPr id="7" name="Picture 6" descr="A close up of a person&#10;&#10;Description generated with very high confidence">
            <a:extLst>
              <a:ext uri="{FF2B5EF4-FFF2-40B4-BE49-F238E27FC236}">
                <a16:creationId xmlns:a16="http://schemas.microsoft.com/office/drawing/2014/main" id="{13200ADB-D997-4AE8-BAF6-56933597E4D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35307" y="3101985"/>
            <a:ext cx="5144218" cy="2267266"/>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82106E91-C7B5-4A8B-912E-6F12305172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68697" y="1455178"/>
            <a:ext cx="3581407" cy="1194818"/>
          </a:xfrm>
          <a:prstGeom prst="rect">
            <a:avLst/>
          </a:prstGeom>
        </p:spPr>
      </p:pic>
      <p:sp>
        <p:nvSpPr>
          <p:cNvPr id="9" name="TextBox 8">
            <a:extLst>
              <a:ext uri="{FF2B5EF4-FFF2-40B4-BE49-F238E27FC236}">
                <a16:creationId xmlns:a16="http://schemas.microsoft.com/office/drawing/2014/main" id="{4F44753A-D3E6-40A2-A46F-9E161D4CA51F}"/>
              </a:ext>
            </a:extLst>
          </p:cNvPr>
          <p:cNvSpPr txBox="1"/>
          <p:nvPr/>
        </p:nvSpPr>
        <p:spPr>
          <a:xfrm>
            <a:off x="7666838" y="5910690"/>
            <a:ext cx="3681301" cy="707886"/>
          </a:xfrm>
          <a:prstGeom prst="rect">
            <a:avLst/>
          </a:prstGeom>
          <a:noFill/>
        </p:spPr>
        <p:txBody>
          <a:bodyPr wrap="square" rtlCol="0">
            <a:spAutoFit/>
          </a:bodyPr>
          <a:lstStyle>
            <a:defPPr>
              <a:defRPr lang="en-US"/>
            </a:defPPr>
            <a:lvl1pPr>
              <a:defRPr sz="1400">
                <a:solidFill>
                  <a:srgbClr val="008080"/>
                </a:solidFill>
                <a:latin typeface="Century Gothic" panose="020B0502020202020204" pitchFamily="34" charset="0"/>
              </a:defRPr>
            </a:lvl1pPr>
          </a:lstStyle>
          <a:p>
            <a:r>
              <a:rPr lang="da-DK" sz="2000" dirty="0">
                <a:solidFill>
                  <a:srgbClr val="29A8DD"/>
                </a:solidFill>
                <a:latin typeface="+mn-lt"/>
              </a:rPr>
              <a:t>Morin et al. 2018 </a:t>
            </a:r>
            <a:r>
              <a:rPr lang="da-DK" sz="2000" i="1" dirty="0">
                <a:solidFill>
                  <a:srgbClr val="29A8DD"/>
                </a:solidFill>
                <a:latin typeface="+mn-lt"/>
              </a:rPr>
              <a:t>JoLE</a:t>
            </a:r>
          </a:p>
          <a:p>
            <a:endParaRPr lang="da-DK" sz="2000" i="1" dirty="0">
              <a:solidFill>
                <a:srgbClr val="29A8DD"/>
              </a:solidFill>
              <a:latin typeface="+mn-lt"/>
            </a:endParaRPr>
          </a:p>
        </p:txBody>
      </p:sp>
    </p:spTree>
    <p:extLst>
      <p:ext uri="{BB962C8B-B14F-4D97-AF65-F5344CB8AC3E}">
        <p14:creationId xmlns:p14="http://schemas.microsoft.com/office/powerpoint/2010/main" val="164169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6A374-F564-4EBD-8360-DA80B17375F1}"/>
              </a:ext>
            </a:extLst>
          </p:cNvPr>
          <p:cNvSpPr>
            <a:spLocks noGrp="1"/>
          </p:cNvSpPr>
          <p:nvPr>
            <p:ph type="title"/>
          </p:nvPr>
        </p:nvSpPr>
        <p:spPr/>
        <p:txBody>
          <a:bodyPr>
            <a:normAutofit fontScale="90000"/>
          </a:bodyPr>
          <a:lstStyle/>
          <a:p>
            <a:r>
              <a:rPr lang="en-GB" dirty="0"/>
              <a:t>Phylogenetic trees</a:t>
            </a:r>
          </a:p>
        </p:txBody>
      </p:sp>
      <p:sp>
        <p:nvSpPr>
          <p:cNvPr id="4" name="Slide Number Placeholder 3">
            <a:extLst>
              <a:ext uri="{FF2B5EF4-FFF2-40B4-BE49-F238E27FC236}">
                <a16:creationId xmlns:a16="http://schemas.microsoft.com/office/drawing/2014/main" id="{4ED24AF8-167F-4757-9AB9-ADA740B77666}"/>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8" name="Picture 7" descr="A close up of text on a white background&#10;&#10;Description generated with high confidence">
            <a:extLst>
              <a:ext uri="{FF2B5EF4-FFF2-40B4-BE49-F238E27FC236}">
                <a16:creationId xmlns:a16="http://schemas.microsoft.com/office/drawing/2014/main" id="{F8110014-A58E-47D5-B73E-29282A3D2C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1836" y="940676"/>
            <a:ext cx="5498064" cy="5603525"/>
          </a:xfrm>
          <a:prstGeom prst="rect">
            <a:avLst/>
          </a:prstGeom>
        </p:spPr>
      </p:pic>
      <p:pic>
        <p:nvPicPr>
          <p:cNvPr id="9" name="Picture 8">
            <a:extLst>
              <a:ext uri="{FF2B5EF4-FFF2-40B4-BE49-F238E27FC236}">
                <a16:creationId xmlns:a16="http://schemas.microsoft.com/office/drawing/2014/main" id="{863DD342-176C-4B93-A5BA-F4BF183F8A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6939" y="1698532"/>
            <a:ext cx="6036586" cy="4087812"/>
          </a:xfrm>
          <a:prstGeom prst="rect">
            <a:avLst/>
          </a:prstGeom>
        </p:spPr>
      </p:pic>
      <p:sp>
        <p:nvSpPr>
          <p:cNvPr id="10" name="TextBox 9">
            <a:extLst>
              <a:ext uri="{FF2B5EF4-FFF2-40B4-BE49-F238E27FC236}">
                <a16:creationId xmlns:a16="http://schemas.microsoft.com/office/drawing/2014/main" id="{E8B9E3D0-8EED-4E9C-A783-9F76776139A1}"/>
              </a:ext>
            </a:extLst>
          </p:cNvPr>
          <p:cNvSpPr txBox="1"/>
          <p:nvPr/>
        </p:nvSpPr>
        <p:spPr>
          <a:xfrm>
            <a:off x="415600" y="5910690"/>
            <a:ext cx="3681301" cy="707886"/>
          </a:xfrm>
          <a:prstGeom prst="rect">
            <a:avLst/>
          </a:prstGeom>
          <a:noFill/>
        </p:spPr>
        <p:txBody>
          <a:bodyPr wrap="square" rtlCol="0">
            <a:spAutoFit/>
          </a:bodyPr>
          <a:lstStyle>
            <a:defPPr>
              <a:defRPr lang="en-US"/>
            </a:defPPr>
            <a:lvl1pPr>
              <a:defRPr sz="1400">
                <a:solidFill>
                  <a:srgbClr val="008080"/>
                </a:solidFill>
                <a:latin typeface="Century Gothic" panose="020B0502020202020204" pitchFamily="34" charset="0"/>
              </a:defRPr>
            </a:lvl1pPr>
          </a:lstStyle>
          <a:p>
            <a:r>
              <a:rPr lang="en-GB" sz="2000" dirty="0" err="1">
                <a:solidFill>
                  <a:srgbClr val="29A8DD"/>
                </a:solidFill>
                <a:latin typeface="+mn-lt"/>
              </a:rPr>
              <a:t>Bouckaert</a:t>
            </a:r>
            <a:r>
              <a:rPr lang="da-DK" sz="2000" dirty="0">
                <a:solidFill>
                  <a:srgbClr val="29A8DD"/>
                </a:solidFill>
                <a:latin typeface="+mn-lt"/>
              </a:rPr>
              <a:t> et al. 2012 </a:t>
            </a:r>
            <a:r>
              <a:rPr lang="da-DK" sz="2000" i="1" dirty="0">
                <a:solidFill>
                  <a:srgbClr val="29A8DD"/>
                </a:solidFill>
                <a:latin typeface="+mn-lt"/>
              </a:rPr>
              <a:t>Science</a:t>
            </a:r>
          </a:p>
          <a:p>
            <a:endParaRPr lang="da-DK" sz="2000" i="1" dirty="0">
              <a:solidFill>
                <a:srgbClr val="29A8DD"/>
              </a:solidFill>
              <a:latin typeface="+mn-lt"/>
            </a:endParaRPr>
          </a:p>
        </p:txBody>
      </p:sp>
    </p:spTree>
    <p:extLst>
      <p:ext uri="{BB962C8B-B14F-4D97-AF65-F5344CB8AC3E}">
        <p14:creationId xmlns:p14="http://schemas.microsoft.com/office/powerpoint/2010/main" val="268423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8F61E8-252E-4CC4-9ACC-C535289BA41B}"/>
              </a:ext>
            </a:extLst>
          </p:cNvPr>
          <p:cNvSpPr>
            <a:spLocks noGrp="1"/>
          </p:cNvSpPr>
          <p:nvPr>
            <p:ph type="sldNum" sz="quarter" idx="12"/>
          </p:nvPr>
        </p:nvSpPr>
        <p:spPr/>
        <p:txBody>
          <a:bodyPr/>
          <a:lstStyle/>
          <a:p>
            <a:fld id="{BC03BD33-2603-4E1E-A270-3275D9597DB0}" type="slidenum">
              <a:rPr lang="en-GB" smtClean="0"/>
              <a:t>2</a:t>
            </a:fld>
            <a:endParaRPr lang="en-GB"/>
          </a:p>
        </p:txBody>
      </p:sp>
      <p:pic>
        <p:nvPicPr>
          <p:cNvPr id="7" name="Google Shape;288;p50">
            <a:extLst>
              <a:ext uri="{FF2B5EF4-FFF2-40B4-BE49-F238E27FC236}">
                <a16:creationId xmlns:a16="http://schemas.microsoft.com/office/drawing/2014/main" id="{418CD111-0251-415A-B2B5-848A8A39FC92}"/>
              </a:ext>
            </a:extLst>
          </p:cNvPr>
          <p:cNvPicPr preferRelativeResize="0"/>
          <p:nvPr/>
        </p:nvPicPr>
        <p:blipFill>
          <a:blip r:embed="rId2">
            <a:alphaModFix/>
          </a:blip>
          <a:stretch>
            <a:fillRect/>
          </a:stretch>
        </p:blipFill>
        <p:spPr>
          <a:xfrm>
            <a:off x="2758049" y="0"/>
            <a:ext cx="6966975" cy="6874770"/>
          </a:xfrm>
          <a:prstGeom prst="rect">
            <a:avLst/>
          </a:prstGeom>
          <a:noFill/>
          <a:ln>
            <a:noFill/>
          </a:ln>
        </p:spPr>
      </p:pic>
    </p:spTree>
    <p:extLst>
      <p:ext uri="{BB962C8B-B14F-4D97-AF65-F5344CB8AC3E}">
        <p14:creationId xmlns:p14="http://schemas.microsoft.com/office/powerpoint/2010/main" val="51275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B5C6F9-CEBF-4BDB-A8C9-318872838A10}"/>
              </a:ext>
            </a:extLst>
          </p:cNvPr>
          <p:cNvPicPr>
            <a:picLocks noChangeAspect="1"/>
          </p:cNvPicPr>
          <p:nvPr/>
        </p:nvPicPr>
        <p:blipFill>
          <a:blip r:embed="rId3"/>
          <a:stretch>
            <a:fillRect/>
          </a:stretch>
        </p:blipFill>
        <p:spPr>
          <a:xfrm>
            <a:off x="7580074" y="3737271"/>
            <a:ext cx="4311710" cy="2820443"/>
          </a:xfrm>
          <a:prstGeom prst="rect">
            <a:avLst/>
          </a:prstGeom>
          <a:effectLst>
            <a:outerShdw blurRad="50800" dist="38100" dir="8100000" algn="tr" rotWithShape="0">
              <a:prstClr val="black">
                <a:alpha val="40000"/>
              </a:prstClr>
            </a:outerShdw>
          </a:effectLst>
        </p:spPr>
      </p:pic>
      <p:sp>
        <p:nvSpPr>
          <p:cNvPr id="10" name="Title 1">
            <a:extLst>
              <a:ext uri="{FF2B5EF4-FFF2-40B4-BE49-F238E27FC236}">
                <a16:creationId xmlns:a16="http://schemas.microsoft.com/office/drawing/2014/main" id="{7EB56B60-6371-48A1-95A1-C73534D46405}"/>
              </a:ext>
            </a:extLst>
          </p:cNvPr>
          <p:cNvSpPr>
            <a:spLocks noGrp="1"/>
          </p:cNvSpPr>
          <p:nvPr>
            <p:ph type="title"/>
          </p:nvPr>
        </p:nvSpPr>
        <p:spPr>
          <a:xfrm>
            <a:off x="415600" y="593367"/>
            <a:ext cx="11360800" cy="763600"/>
          </a:xfrm>
        </p:spPr>
        <p:txBody>
          <a:bodyPr>
            <a:normAutofit fontScale="90000"/>
          </a:bodyPr>
          <a:lstStyle/>
          <a:p>
            <a:r>
              <a:rPr lang="en-GB" dirty="0"/>
              <a:t>Language × environment</a:t>
            </a:r>
          </a:p>
        </p:txBody>
      </p:sp>
      <p:pic>
        <p:nvPicPr>
          <p:cNvPr id="11" name="Picture 10">
            <a:extLst>
              <a:ext uri="{FF2B5EF4-FFF2-40B4-BE49-F238E27FC236}">
                <a16:creationId xmlns:a16="http://schemas.microsoft.com/office/drawing/2014/main" id="{4F79C48E-E1B0-4DE3-99A0-1D3DA20F5467}"/>
              </a:ext>
            </a:extLst>
          </p:cNvPr>
          <p:cNvPicPr>
            <a:picLocks noChangeAspect="1"/>
          </p:cNvPicPr>
          <p:nvPr/>
        </p:nvPicPr>
        <p:blipFill>
          <a:blip r:embed="rId4"/>
          <a:stretch>
            <a:fillRect/>
          </a:stretch>
        </p:blipFill>
        <p:spPr>
          <a:xfrm>
            <a:off x="415600" y="2050991"/>
            <a:ext cx="7015115" cy="3156040"/>
          </a:xfrm>
          <a:prstGeom prst="rect">
            <a:avLst/>
          </a:prstGeom>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AB9E2D7C-D14A-4944-ACF1-8AD8444BA6D4}"/>
              </a:ext>
            </a:extLst>
          </p:cNvPr>
          <p:cNvSpPr/>
          <p:nvPr/>
        </p:nvSpPr>
        <p:spPr>
          <a:xfrm>
            <a:off x="1177133" y="6033377"/>
            <a:ext cx="4572000" cy="707886"/>
          </a:xfrm>
          <a:prstGeom prst="rect">
            <a:avLst/>
          </a:prstGeom>
          <a:noFill/>
        </p:spPr>
        <p:txBody>
          <a:bodyPr wrap="square" rtlCol="0">
            <a:spAutoFit/>
          </a:bodyPr>
          <a:lstStyle/>
          <a:p>
            <a:r>
              <a:rPr lang="de-DE" sz="2000" dirty="0">
                <a:solidFill>
                  <a:srgbClr val="29A8DD"/>
                </a:solidFill>
              </a:rPr>
              <a:t>Everett, Blasi &amp; Roberts 2015 </a:t>
            </a:r>
            <a:r>
              <a:rPr lang="de-DE" sz="2000" i="1" dirty="0">
                <a:solidFill>
                  <a:srgbClr val="29A8DD"/>
                </a:solidFill>
              </a:rPr>
              <a:t>PNAS</a:t>
            </a:r>
          </a:p>
          <a:p>
            <a:r>
              <a:rPr lang="en-US" sz="2000" dirty="0" err="1">
                <a:solidFill>
                  <a:srgbClr val="29A8DD"/>
                </a:solidFill>
              </a:rPr>
              <a:t>Dediu</a:t>
            </a:r>
            <a:r>
              <a:rPr lang="en-US" sz="2000" dirty="0">
                <a:solidFill>
                  <a:srgbClr val="29A8DD"/>
                </a:solidFill>
              </a:rPr>
              <a:t> &amp; Ladd 2007 </a:t>
            </a:r>
            <a:r>
              <a:rPr lang="en-US" sz="2000" i="1" dirty="0">
                <a:solidFill>
                  <a:srgbClr val="29A8DD"/>
                </a:solidFill>
              </a:rPr>
              <a:t>PNAS</a:t>
            </a:r>
          </a:p>
        </p:txBody>
      </p:sp>
      <p:pic>
        <p:nvPicPr>
          <p:cNvPr id="17" name="Picture 16">
            <a:extLst>
              <a:ext uri="{FF2B5EF4-FFF2-40B4-BE49-F238E27FC236}">
                <a16:creationId xmlns:a16="http://schemas.microsoft.com/office/drawing/2014/main" id="{9EE78CF1-D1ED-4DE3-B137-EAAE1297C4D9}"/>
              </a:ext>
            </a:extLst>
          </p:cNvPr>
          <p:cNvPicPr>
            <a:picLocks noChangeAspect="1"/>
          </p:cNvPicPr>
          <p:nvPr/>
        </p:nvPicPr>
        <p:blipFill>
          <a:blip r:embed="rId5"/>
          <a:stretch>
            <a:fillRect/>
          </a:stretch>
        </p:blipFill>
        <p:spPr>
          <a:xfrm>
            <a:off x="1201757" y="2050991"/>
            <a:ext cx="4571999" cy="3772146"/>
          </a:xfrm>
          <a:prstGeom prst="rect">
            <a:avLst/>
          </a:prstGeom>
          <a:solidFill>
            <a:schemeClr val="bg1"/>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822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xit" presetSubtype="0" fill="hold"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330"/>
                                        <p:tgtEl>
                                          <p:spTgt spid="9"/>
                                        </p:tgtEl>
                                      </p:cBhvr>
                                    </p:animEffect>
                                    <p:anim calcmode="lin" valueType="num">
                                      <p:cBhvr>
                                        <p:cTn id="24" dur="330" fill="hold"/>
                                        <p:tgtEl>
                                          <p:spTgt spid="9"/>
                                        </p:tgtEl>
                                        <p:attrNameLst>
                                          <p:attrName>ppt_x</p:attrName>
                                        </p:attrNameLst>
                                      </p:cBhvr>
                                      <p:tavLst>
                                        <p:tav tm="0">
                                          <p:val>
                                            <p:strVal val="#ppt_x"/>
                                          </p:val>
                                        </p:tav>
                                        <p:tav tm="100000">
                                          <p:val>
                                            <p:strVal val="#ppt_x"/>
                                          </p:val>
                                        </p:tav>
                                      </p:tavLst>
                                    </p:anim>
                                    <p:anim calcmode="lin" valueType="num">
                                      <p:cBhvr>
                                        <p:cTn id="25" dur="33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EB56B60-6371-48A1-95A1-C73534D46405}"/>
              </a:ext>
            </a:extLst>
          </p:cNvPr>
          <p:cNvSpPr>
            <a:spLocks noGrp="1"/>
          </p:cNvSpPr>
          <p:nvPr>
            <p:ph type="title"/>
          </p:nvPr>
        </p:nvSpPr>
        <p:spPr>
          <a:xfrm>
            <a:off x="415600" y="593367"/>
            <a:ext cx="11360800" cy="763600"/>
          </a:xfrm>
        </p:spPr>
        <p:txBody>
          <a:bodyPr>
            <a:normAutofit fontScale="90000"/>
          </a:bodyPr>
          <a:lstStyle/>
          <a:p>
            <a:r>
              <a:rPr lang="en-GB" dirty="0"/>
              <a:t>Language × environment</a:t>
            </a:r>
          </a:p>
        </p:txBody>
      </p:sp>
      <p:sp>
        <p:nvSpPr>
          <p:cNvPr id="12" name="Rectangle 11">
            <a:extLst>
              <a:ext uri="{FF2B5EF4-FFF2-40B4-BE49-F238E27FC236}">
                <a16:creationId xmlns:a16="http://schemas.microsoft.com/office/drawing/2014/main" id="{AB9E2D7C-D14A-4944-ACF1-8AD8444BA6D4}"/>
              </a:ext>
            </a:extLst>
          </p:cNvPr>
          <p:cNvSpPr/>
          <p:nvPr/>
        </p:nvSpPr>
        <p:spPr>
          <a:xfrm>
            <a:off x="1177133" y="6033377"/>
            <a:ext cx="4572000" cy="400110"/>
          </a:xfrm>
          <a:prstGeom prst="rect">
            <a:avLst/>
          </a:prstGeom>
          <a:noFill/>
        </p:spPr>
        <p:txBody>
          <a:bodyPr wrap="square" rtlCol="0">
            <a:spAutoFit/>
          </a:bodyPr>
          <a:lstStyle/>
          <a:p>
            <a:r>
              <a:rPr lang="de-DE" sz="2000" dirty="0">
                <a:solidFill>
                  <a:srgbClr val="29A8DD"/>
                </a:solidFill>
              </a:rPr>
              <a:t>Lupyan &amp; Dale 2010 </a:t>
            </a:r>
            <a:r>
              <a:rPr lang="de-DE" sz="2000" i="1" dirty="0">
                <a:solidFill>
                  <a:srgbClr val="29A8DD"/>
                </a:solidFill>
              </a:rPr>
              <a:t>PLOS ONE</a:t>
            </a:r>
            <a:endParaRPr lang="en-US" sz="2000" i="1" dirty="0">
              <a:solidFill>
                <a:srgbClr val="29A8DD"/>
              </a:solidFill>
            </a:endParaRPr>
          </a:p>
        </p:txBody>
      </p:sp>
      <p:pic>
        <p:nvPicPr>
          <p:cNvPr id="7" name="Picture 6" descr="Screen Shot 2017-02-07 at 07.52.21.png">
            <a:extLst>
              <a:ext uri="{FF2B5EF4-FFF2-40B4-BE49-F238E27FC236}">
                <a16:creationId xmlns:a16="http://schemas.microsoft.com/office/drawing/2014/main" id="{757CB4A4-8D3E-476E-91DC-634CDAD1E8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6094" y="1567922"/>
            <a:ext cx="4571999" cy="4296187"/>
          </a:xfrm>
          <a:prstGeom prst="rect">
            <a:avLst/>
          </a:prstGeom>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2764EA4B-1837-46C7-A4F6-C925E5A02E0D}"/>
              </a:ext>
            </a:extLst>
          </p:cNvPr>
          <p:cNvSpPr txBox="1"/>
          <p:nvPr/>
        </p:nvSpPr>
        <p:spPr>
          <a:xfrm>
            <a:off x="7581900" y="3048840"/>
            <a:ext cx="2294218" cy="707886"/>
          </a:xfrm>
          <a:prstGeom prst="rect">
            <a:avLst/>
          </a:prstGeom>
          <a:noFill/>
        </p:spPr>
        <p:txBody>
          <a:bodyPr wrap="none" rtlCol="0">
            <a:spAutoFit/>
          </a:bodyPr>
          <a:lstStyle/>
          <a:p>
            <a:r>
              <a:rPr lang="en-GB" sz="4000" dirty="0"/>
              <a:t>Causality?</a:t>
            </a:r>
          </a:p>
        </p:txBody>
      </p:sp>
      <p:pic>
        <p:nvPicPr>
          <p:cNvPr id="13" name="Picture 12">
            <a:extLst>
              <a:ext uri="{FF2B5EF4-FFF2-40B4-BE49-F238E27FC236}">
                <a16:creationId xmlns:a16="http://schemas.microsoft.com/office/drawing/2014/main" id="{4F4380E5-FF65-41DA-B176-186D30E5E6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6100" y="1601449"/>
            <a:ext cx="3251200" cy="4431928"/>
          </a:xfrm>
          <a:prstGeom prst="rect">
            <a:avLst/>
          </a:prstGeom>
        </p:spPr>
      </p:pic>
    </p:spTree>
    <p:extLst>
      <p:ext uri="{BB962C8B-B14F-4D97-AF65-F5344CB8AC3E}">
        <p14:creationId xmlns:p14="http://schemas.microsoft.com/office/powerpoint/2010/main" val="206919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474;p70">
            <a:extLst>
              <a:ext uri="{FF2B5EF4-FFF2-40B4-BE49-F238E27FC236}">
                <a16:creationId xmlns:a16="http://schemas.microsoft.com/office/drawing/2014/main" id="{DCCF302A-B0A2-483B-BC0E-015E96A8967C}"/>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5873" y="1089898"/>
            <a:ext cx="8468453" cy="3850064"/>
          </a:xfrm>
          <a:prstGeom prst="rect">
            <a:avLst/>
          </a:prstGeom>
          <a:noFill/>
          <a:ln>
            <a:noFill/>
          </a:ln>
        </p:spPr>
      </p:pic>
      <p:grpSp>
        <p:nvGrpSpPr>
          <p:cNvPr id="6" name="Group 5">
            <a:extLst>
              <a:ext uri="{FF2B5EF4-FFF2-40B4-BE49-F238E27FC236}">
                <a16:creationId xmlns:a16="http://schemas.microsoft.com/office/drawing/2014/main" id="{DE08E78C-7802-4D5F-964D-4BF06573F378}"/>
              </a:ext>
            </a:extLst>
          </p:cNvPr>
          <p:cNvGrpSpPr/>
          <p:nvPr/>
        </p:nvGrpSpPr>
        <p:grpSpPr>
          <a:xfrm>
            <a:off x="9174299" y="2713286"/>
            <a:ext cx="2651828" cy="1077218"/>
            <a:chOff x="9156829" y="143594"/>
            <a:chExt cx="2651828" cy="1077218"/>
          </a:xfrm>
        </p:grpSpPr>
        <p:pic>
          <p:nvPicPr>
            <p:cNvPr id="7" name="Picture 6">
              <a:extLst>
                <a:ext uri="{FF2B5EF4-FFF2-40B4-BE49-F238E27FC236}">
                  <a16:creationId xmlns:a16="http://schemas.microsoft.com/office/drawing/2014/main" id="{732F10AA-D9FB-486F-BBEA-947DFE066C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6829" y="209644"/>
              <a:ext cx="811260" cy="945118"/>
            </a:xfrm>
            <a:prstGeom prst="rect">
              <a:avLst/>
            </a:prstGeom>
          </p:spPr>
        </p:pic>
        <p:sp>
          <p:nvSpPr>
            <p:cNvPr id="8" name="Rectangle 7">
              <a:extLst>
                <a:ext uri="{FF2B5EF4-FFF2-40B4-BE49-F238E27FC236}">
                  <a16:creationId xmlns:a16="http://schemas.microsoft.com/office/drawing/2014/main" id="{DD834B9F-34CA-4296-BE92-B21A630373DF}"/>
                </a:ext>
              </a:extLst>
            </p:cNvPr>
            <p:cNvSpPr/>
            <p:nvPr/>
          </p:nvSpPr>
          <p:spPr>
            <a:xfrm>
              <a:off x="9968089" y="143594"/>
              <a:ext cx="1840568" cy="1077218"/>
            </a:xfrm>
            <a:prstGeom prst="rect">
              <a:avLst/>
            </a:prstGeom>
          </p:spPr>
          <p:txBody>
            <a:bodyPr wrap="none">
              <a:spAutoFit/>
            </a:bodyPr>
            <a:lstStyle/>
            <a:p>
              <a:r>
                <a:rPr lang="en-GB" sz="4400" dirty="0"/>
                <a:t>CHIELD</a:t>
              </a:r>
            </a:p>
            <a:p>
              <a:r>
                <a:rPr lang="en-GB" sz="2000" dirty="0"/>
                <a:t>chield.excd.org</a:t>
              </a:r>
            </a:p>
          </p:txBody>
        </p:sp>
      </p:grpSp>
      <p:sp>
        <p:nvSpPr>
          <p:cNvPr id="10" name="Title 1">
            <a:extLst>
              <a:ext uri="{FF2B5EF4-FFF2-40B4-BE49-F238E27FC236}">
                <a16:creationId xmlns:a16="http://schemas.microsoft.com/office/drawing/2014/main" id="{7EB56B60-6371-48A1-95A1-C73534D46405}"/>
              </a:ext>
            </a:extLst>
          </p:cNvPr>
          <p:cNvSpPr>
            <a:spLocks noGrp="1"/>
          </p:cNvSpPr>
          <p:nvPr>
            <p:ph type="title"/>
          </p:nvPr>
        </p:nvSpPr>
        <p:spPr>
          <a:xfrm>
            <a:off x="415600" y="593367"/>
            <a:ext cx="11360800" cy="763600"/>
          </a:xfrm>
        </p:spPr>
        <p:txBody>
          <a:bodyPr>
            <a:normAutofit fontScale="90000"/>
          </a:bodyPr>
          <a:lstStyle/>
          <a:p>
            <a:r>
              <a:rPr lang="en-GB" dirty="0"/>
              <a:t>Language × environment</a:t>
            </a:r>
          </a:p>
        </p:txBody>
      </p:sp>
      <p:sp>
        <p:nvSpPr>
          <p:cNvPr id="18" name="Rectangle 17">
            <a:extLst>
              <a:ext uri="{FF2B5EF4-FFF2-40B4-BE49-F238E27FC236}">
                <a16:creationId xmlns:a16="http://schemas.microsoft.com/office/drawing/2014/main" id="{A0EC7589-1157-4432-A8D6-F2635EF8AC28}"/>
              </a:ext>
            </a:extLst>
          </p:cNvPr>
          <p:cNvSpPr/>
          <p:nvPr/>
        </p:nvSpPr>
        <p:spPr>
          <a:xfrm>
            <a:off x="1201756" y="6064578"/>
            <a:ext cx="4572000" cy="400110"/>
          </a:xfrm>
          <a:prstGeom prst="rect">
            <a:avLst/>
          </a:prstGeom>
          <a:noFill/>
        </p:spPr>
        <p:txBody>
          <a:bodyPr wrap="square" rtlCol="0">
            <a:spAutoFit/>
          </a:bodyPr>
          <a:lstStyle/>
          <a:p>
            <a:r>
              <a:rPr lang="en-GB" sz="2000" dirty="0">
                <a:solidFill>
                  <a:srgbClr val="29A8DD"/>
                </a:solidFill>
              </a:rPr>
              <a:t>Roberts 2018 </a:t>
            </a:r>
            <a:r>
              <a:rPr lang="en-GB" sz="2000" i="1" dirty="0" err="1">
                <a:solidFill>
                  <a:srgbClr val="29A8DD"/>
                </a:solidFill>
              </a:rPr>
              <a:t>Evolang</a:t>
            </a:r>
            <a:endParaRPr lang="en-US" sz="2000" i="1" dirty="0">
              <a:solidFill>
                <a:srgbClr val="29A8DD"/>
              </a:solidFill>
            </a:endParaRPr>
          </a:p>
        </p:txBody>
      </p:sp>
      <p:sp>
        <p:nvSpPr>
          <p:cNvPr id="21" name="Rectangle 20">
            <a:extLst>
              <a:ext uri="{FF2B5EF4-FFF2-40B4-BE49-F238E27FC236}">
                <a16:creationId xmlns:a16="http://schemas.microsoft.com/office/drawing/2014/main" id="{C8288AB4-63A6-4502-8070-113140986307}"/>
              </a:ext>
            </a:extLst>
          </p:cNvPr>
          <p:cNvSpPr/>
          <p:nvPr/>
        </p:nvSpPr>
        <p:spPr>
          <a:xfrm>
            <a:off x="1062833" y="4857103"/>
            <a:ext cx="6096000" cy="923330"/>
          </a:xfrm>
          <a:prstGeom prst="rect">
            <a:avLst/>
          </a:prstGeom>
        </p:spPr>
        <p:txBody>
          <a:bodyPr>
            <a:spAutoFit/>
          </a:bodyPr>
          <a:lstStyle/>
          <a:p>
            <a:pPr lvl="0">
              <a:buClr>
                <a:schemeClr val="dk1"/>
              </a:buClr>
              <a:buSzPts val="1100"/>
            </a:pPr>
            <a:r>
              <a:rPr lang="en-GB" dirty="0">
                <a:solidFill>
                  <a:srgbClr val="F4DC22"/>
                </a:solidFill>
              </a:rPr>
              <a:t>Ardell et al. (2016)</a:t>
            </a:r>
            <a:r>
              <a:rPr lang="en-GB" dirty="0"/>
              <a:t>;</a:t>
            </a:r>
            <a:r>
              <a:rPr lang="en-GB" dirty="0">
                <a:solidFill>
                  <a:srgbClr val="F4DC22"/>
                </a:solidFill>
              </a:rPr>
              <a:t> </a:t>
            </a:r>
            <a:r>
              <a:rPr lang="en-GB" dirty="0">
                <a:solidFill>
                  <a:srgbClr val="D980FF"/>
                </a:solidFill>
              </a:rPr>
              <a:t>Atkinson et al. (2016)</a:t>
            </a:r>
            <a:r>
              <a:rPr lang="en-GB" dirty="0"/>
              <a:t>; </a:t>
            </a:r>
            <a:r>
              <a:rPr lang="en-GB" dirty="0">
                <a:solidFill>
                  <a:srgbClr val="FF6AE2"/>
                </a:solidFill>
              </a:rPr>
              <a:t>Bentz and </a:t>
            </a:r>
            <a:r>
              <a:rPr lang="en-GB" dirty="0" err="1">
                <a:solidFill>
                  <a:srgbClr val="FF6AE2"/>
                </a:solidFill>
              </a:rPr>
              <a:t>Berdicevskis</a:t>
            </a:r>
            <a:r>
              <a:rPr lang="en-GB" dirty="0">
                <a:solidFill>
                  <a:srgbClr val="FF6AE2"/>
                </a:solidFill>
              </a:rPr>
              <a:t> (2016)</a:t>
            </a:r>
            <a:r>
              <a:rPr lang="en-GB" dirty="0"/>
              <a:t>; </a:t>
            </a:r>
            <a:r>
              <a:rPr lang="en-GB" dirty="0">
                <a:solidFill>
                  <a:srgbClr val="FF6F6F"/>
                </a:solidFill>
              </a:rPr>
              <a:t>Bentz and Winter (2013)</a:t>
            </a:r>
            <a:r>
              <a:rPr lang="en-GB" dirty="0"/>
              <a:t>; </a:t>
            </a:r>
            <a:r>
              <a:rPr lang="en-GB" dirty="0" err="1">
                <a:solidFill>
                  <a:srgbClr val="84B2FF"/>
                </a:solidFill>
              </a:rPr>
              <a:t>Lupyan</a:t>
            </a:r>
            <a:r>
              <a:rPr lang="en-GB" dirty="0">
                <a:solidFill>
                  <a:srgbClr val="84B2FF"/>
                </a:solidFill>
              </a:rPr>
              <a:t> and Dale (2010)</a:t>
            </a:r>
            <a:r>
              <a:rPr lang="en-GB" dirty="0"/>
              <a:t>; </a:t>
            </a:r>
            <a:r>
              <a:rPr lang="en-GB" dirty="0" err="1">
                <a:solidFill>
                  <a:srgbClr val="58FF70"/>
                </a:solidFill>
              </a:rPr>
              <a:t>Cuskley</a:t>
            </a:r>
            <a:r>
              <a:rPr lang="en-GB" dirty="0">
                <a:solidFill>
                  <a:srgbClr val="58FF70"/>
                </a:solidFill>
              </a:rPr>
              <a:t> and Loreto (2016)</a:t>
            </a:r>
            <a:r>
              <a:rPr lang="en-GB" dirty="0"/>
              <a:t>; </a:t>
            </a:r>
            <a:r>
              <a:rPr lang="en-GB" dirty="0">
                <a:solidFill>
                  <a:srgbClr val="47FFEE"/>
                </a:solidFill>
              </a:rPr>
              <a:t>Atkinson et al. (2016)</a:t>
            </a:r>
          </a:p>
        </p:txBody>
      </p:sp>
    </p:spTree>
    <p:extLst>
      <p:ext uri="{BB962C8B-B14F-4D97-AF65-F5344CB8AC3E}">
        <p14:creationId xmlns:p14="http://schemas.microsoft.com/office/powerpoint/2010/main" val="20019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A2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FB02-C24C-42FC-942A-175A6DA7AC36}"/>
              </a:ext>
            </a:extLst>
          </p:cNvPr>
          <p:cNvSpPr>
            <a:spLocks noGrp="1"/>
          </p:cNvSpPr>
          <p:nvPr>
            <p:ph type="title"/>
          </p:nvPr>
        </p:nvSpPr>
        <p:spPr/>
        <p:txBody>
          <a:bodyPr>
            <a:normAutofit/>
          </a:bodyPr>
          <a:lstStyle/>
          <a:p>
            <a:r>
              <a:rPr lang="en-GB" dirty="0">
                <a:solidFill>
                  <a:schemeClr val="bg1"/>
                </a:solidFill>
              </a:rPr>
              <a:t>Workshop program</a:t>
            </a:r>
          </a:p>
        </p:txBody>
      </p:sp>
      <p:sp>
        <p:nvSpPr>
          <p:cNvPr id="4" name="Slide Number Placeholder 3">
            <a:extLst>
              <a:ext uri="{FF2B5EF4-FFF2-40B4-BE49-F238E27FC236}">
                <a16:creationId xmlns:a16="http://schemas.microsoft.com/office/drawing/2014/main" id="{D2E8FB69-EDEB-4D3A-B9BC-DA94C7F54C6F}"/>
              </a:ext>
            </a:extLst>
          </p:cNvPr>
          <p:cNvSpPr>
            <a:spLocks noGrp="1"/>
          </p:cNvSpPr>
          <p:nvPr>
            <p:ph type="sldNum" sz="quarter" idx="12"/>
          </p:nvPr>
        </p:nvSpPr>
        <p:spPr/>
        <p:txBody>
          <a:bodyPr/>
          <a:lstStyle/>
          <a:p>
            <a:fld id="{BC03BD33-2603-4E1E-A270-3275D9597DB0}" type="slidenum">
              <a:rPr lang="en-GB" smtClean="0"/>
              <a:t>23</a:t>
            </a:fld>
            <a:endParaRPr lang="en-GB"/>
          </a:p>
        </p:txBody>
      </p:sp>
    </p:spTree>
    <p:extLst>
      <p:ext uri="{BB962C8B-B14F-4D97-AF65-F5344CB8AC3E}">
        <p14:creationId xmlns:p14="http://schemas.microsoft.com/office/powerpoint/2010/main" val="3697993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9B3558C9-D0C8-41FD-881E-E0532C83D62F}"/>
              </a:ext>
            </a:extLst>
          </p:cNvPr>
          <p:cNvGraphicFramePr>
            <a:graphicFrameLocks noGrp="1"/>
          </p:cNvGraphicFramePr>
          <p:nvPr>
            <p:extLst>
              <p:ext uri="{D42A27DB-BD31-4B8C-83A1-F6EECF244321}">
                <p14:modId xmlns:p14="http://schemas.microsoft.com/office/powerpoint/2010/main" val="1967208865"/>
              </p:ext>
            </p:extLst>
          </p:nvPr>
        </p:nvGraphicFramePr>
        <p:xfrm>
          <a:off x="2184399" y="1658998"/>
          <a:ext cx="8128000" cy="147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14605063"/>
                    </a:ext>
                  </a:extLst>
                </a:gridCol>
                <a:gridCol w="4064000">
                  <a:extLst>
                    <a:ext uri="{9D8B030D-6E8A-4147-A177-3AD203B41FA5}">
                      <a16:colId xmlns:a16="http://schemas.microsoft.com/office/drawing/2014/main" val="1807384602"/>
                    </a:ext>
                  </a:extLst>
                </a:gridCol>
              </a:tblGrid>
              <a:tr h="214995">
                <a:tc>
                  <a:txBody>
                    <a:bodyPr/>
                    <a:lstStyle/>
                    <a:p>
                      <a:endParaRPr lang="en-GB" dirty="0"/>
                    </a:p>
                  </a:txBody>
                  <a:tcPr>
                    <a:noFill/>
                  </a:tcPr>
                </a:tc>
                <a:tc>
                  <a:txBody>
                    <a:bodyPr/>
                    <a:lstStyle/>
                    <a:p>
                      <a:endParaRPr lang="en-GB" dirty="0"/>
                    </a:p>
                  </a:txBody>
                  <a:tcPr>
                    <a:noFill/>
                  </a:tcPr>
                </a:tc>
                <a:extLst>
                  <a:ext uri="{0D108BD9-81ED-4DB2-BD59-A6C34878D82A}">
                    <a16:rowId xmlns:a16="http://schemas.microsoft.com/office/drawing/2014/main" val="202137726"/>
                  </a:ext>
                </a:extLst>
              </a:tr>
              <a:tr h="370840">
                <a:tc>
                  <a:txBody>
                    <a:bodyPr/>
                    <a:lstStyle/>
                    <a:p>
                      <a:r>
                        <a:rPr lang="en-GB" dirty="0"/>
                        <a:t>Experimental/Behavioural</a:t>
                      </a:r>
                    </a:p>
                  </a:txBody>
                  <a:tcPr>
                    <a:solidFill>
                      <a:srgbClr val="F15732"/>
                    </a:solidFill>
                  </a:tcPr>
                </a:tc>
                <a:tc>
                  <a:txBody>
                    <a:bodyPr/>
                    <a:lstStyle/>
                    <a:p>
                      <a:r>
                        <a:rPr lang="en-GB" dirty="0"/>
                        <a:t>Language Dynamics &amp; Change</a:t>
                      </a:r>
                    </a:p>
                  </a:txBody>
                  <a:tcPr>
                    <a:solidFill>
                      <a:srgbClr val="F4A297"/>
                    </a:solidFill>
                  </a:tcPr>
                </a:tc>
                <a:extLst>
                  <a:ext uri="{0D108BD9-81ED-4DB2-BD59-A6C34878D82A}">
                    <a16:rowId xmlns:a16="http://schemas.microsoft.com/office/drawing/2014/main" val="888331292"/>
                  </a:ext>
                </a:extLst>
              </a:tr>
              <a:tr h="370840">
                <a:tc>
                  <a:txBody>
                    <a:bodyPr/>
                    <a:lstStyle/>
                    <a:p>
                      <a:r>
                        <a:rPr lang="en-GB" dirty="0"/>
                        <a:t>Origins of Language</a:t>
                      </a:r>
                    </a:p>
                  </a:txBody>
                  <a:tcPr>
                    <a:solidFill>
                      <a:srgbClr val="F4DC22"/>
                    </a:solidFill>
                  </a:tcPr>
                </a:tc>
                <a:tc>
                  <a:txBody>
                    <a:bodyPr/>
                    <a:lstStyle/>
                    <a:p>
                      <a:r>
                        <a:rPr lang="en-GB" dirty="0"/>
                        <a:t>Evolution of Semantics</a:t>
                      </a:r>
                    </a:p>
                  </a:txBody>
                  <a:tcPr>
                    <a:solidFill>
                      <a:srgbClr val="29A8DD"/>
                    </a:solidFill>
                  </a:tcPr>
                </a:tc>
                <a:extLst>
                  <a:ext uri="{0D108BD9-81ED-4DB2-BD59-A6C34878D82A}">
                    <a16:rowId xmlns:a16="http://schemas.microsoft.com/office/drawing/2014/main" val="2611457632"/>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Large-scale Patterns &amp; Extralinguistic Influences</a:t>
                      </a:r>
                    </a:p>
                  </a:txBody>
                  <a:tcPr>
                    <a:solidFill>
                      <a:srgbClr val="1DE000"/>
                    </a:solidFill>
                  </a:tcPr>
                </a:tc>
                <a:tc hMerge="1">
                  <a:txBody>
                    <a:bodyPr/>
                    <a:lstStyle/>
                    <a:p>
                      <a:endParaRPr lang="en-GB" dirty="0"/>
                    </a:p>
                  </a:txBody>
                  <a:tcPr>
                    <a:solidFill>
                      <a:srgbClr val="1DE000"/>
                    </a:solidFill>
                  </a:tcPr>
                </a:tc>
                <a:extLst>
                  <a:ext uri="{0D108BD9-81ED-4DB2-BD59-A6C34878D82A}">
                    <a16:rowId xmlns:a16="http://schemas.microsoft.com/office/drawing/2014/main" val="2441410670"/>
                  </a:ext>
                </a:extLst>
              </a:tr>
            </a:tbl>
          </a:graphicData>
        </a:graphic>
      </p:graphicFrame>
      <p:graphicFrame>
        <p:nvGraphicFramePr>
          <p:cNvPr id="11" name="Table 10">
            <a:extLst>
              <a:ext uri="{FF2B5EF4-FFF2-40B4-BE49-F238E27FC236}">
                <a16:creationId xmlns:a16="http://schemas.microsoft.com/office/drawing/2014/main" id="{D9F38AB8-3892-4581-96C0-578107FDA6A2}"/>
              </a:ext>
            </a:extLst>
          </p:cNvPr>
          <p:cNvGraphicFramePr>
            <a:graphicFrameLocks noGrp="1"/>
          </p:cNvGraphicFramePr>
          <p:nvPr>
            <p:extLst>
              <p:ext uri="{D42A27DB-BD31-4B8C-83A1-F6EECF244321}">
                <p14:modId xmlns:p14="http://schemas.microsoft.com/office/powerpoint/2010/main" val="2289231299"/>
              </p:ext>
            </p:extLst>
          </p:nvPr>
        </p:nvGraphicFramePr>
        <p:xfrm>
          <a:off x="1510145" y="3576061"/>
          <a:ext cx="9476509" cy="3108960"/>
        </p:xfrm>
        <a:graphic>
          <a:graphicData uri="http://schemas.openxmlformats.org/drawingml/2006/table">
            <a:tbl>
              <a:tblPr firstRow="1" bandRow="1">
                <a:tableStyleId>{2D5ABB26-0587-4C30-8999-92F81FD0307C}</a:tableStyleId>
              </a:tblPr>
              <a:tblGrid>
                <a:gridCol w="2262910">
                  <a:extLst>
                    <a:ext uri="{9D8B030D-6E8A-4147-A177-3AD203B41FA5}">
                      <a16:colId xmlns:a16="http://schemas.microsoft.com/office/drawing/2014/main" val="3360723104"/>
                    </a:ext>
                  </a:extLst>
                </a:gridCol>
                <a:gridCol w="7213599">
                  <a:extLst>
                    <a:ext uri="{9D8B030D-6E8A-4147-A177-3AD203B41FA5}">
                      <a16:colId xmlns:a16="http://schemas.microsoft.com/office/drawing/2014/main" val="2932395770"/>
                    </a:ext>
                  </a:extLst>
                </a:gridCol>
              </a:tblGrid>
              <a:tr h="370840">
                <a:tc gridSpan="2">
                  <a:txBody>
                    <a:bodyPr/>
                    <a:lstStyle/>
                    <a:p>
                      <a:pPr algn="ctr"/>
                      <a:endParaRPr lang="en-GB" sz="3600" b="1" dirty="0"/>
                    </a:p>
                  </a:txBody>
                  <a:tcPr/>
                </a:tc>
                <a:tc hMerge="1">
                  <a:txBody>
                    <a:bodyPr/>
                    <a:lstStyle/>
                    <a:p>
                      <a:endParaRPr lang="en-GB" dirty="0"/>
                    </a:p>
                  </a:txBody>
                  <a:tcPr/>
                </a:tc>
                <a:extLst>
                  <a:ext uri="{0D108BD9-81ED-4DB2-BD59-A6C34878D82A}">
                    <a16:rowId xmlns:a16="http://schemas.microsoft.com/office/drawing/2014/main" val="211435148"/>
                  </a:ext>
                </a:extLst>
              </a:tr>
              <a:tr h="574992">
                <a:tc>
                  <a:txBody>
                    <a:bodyPr/>
                    <a:lstStyle/>
                    <a:p>
                      <a:r>
                        <a:rPr lang="en-GB" b="0" dirty="0"/>
                        <a:t>Andreas </a:t>
                      </a:r>
                      <a:r>
                        <a:rPr lang="en-GB" b="1" dirty="0"/>
                        <a:t>Baumann</a:t>
                      </a:r>
                      <a:r>
                        <a:rPr lang="en-GB" b="0" dirty="0"/>
                        <a:t>  </a:t>
                      </a:r>
                      <a:br>
                        <a:rPr lang="en-GB" b="0" dirty="0"/>
                      </a:br>
                      <a:r>
                        <a:rPr lang="en-GB" b="0" dirty="0"/>
                        <a:t>&amp; Nikolaus </a:t>
                      </a:r>
                      <a:r>
                        <a:rPr lang="en-GB" b="1" dirty="0" err="1"/>
                        <a:t>Ritt</a:t>
                      </a:r>
                      <a:endParaRPr lang="en-GB" b="1" dirty="0"/>
                    </a:p>
                    <a:p>
                      <a:endParaRPr lang="en-GB" b="0" dirty="0"/>
                    </a:p>
                  </a:txBody>
                  <a:tcPr>
                    <a:solidFill>
                      <a:srgbClr val="1DE000"/>
                    </a:solidFill>
                  </a:tcPr>
                </a:tc>
                <a:tc>
                  <a:txBody>
                    <a:bodyPr/>
                    <a:lstStyle/>
                    <a:p>
                      <a:r>
                        <a:rPr lang="en-GB" i="1" dirty="0"/>
                        <a:t>On the relative impact of extra-linguistic correlates in linguistic evolution: a systematic sensitivity analysis of variables associated with population size</a:t>
                      </a:r>
                      <a:endParaRPr lang="en-GB" i="1" dirty="0">
                        <a:effectLst/>
                      </a:endParaRPr>
                    </a:p>
                    <a:p>
                      <a:endParaRPr lang="en-GB" i="1" dirty="0"/>
                    </a:p>
                  </a:txBody>
                  <a:tcPr/>
                </a:tc>
                <a:extLst>
                  <a:ext uri="{0D108BD9-81ED-4DB2-BD59-A6C34878D82A}">
                    <a16:rowId xmlns:a16="http://schemas.microsoft.com/office/drawing/2014/main" val="3381063816"/>
                  </a:ext>
                </a:extLst>
              </a:tr>
              <a:tr h="370840">
                <a:tc>
                  <a:txBody>
                    <a:bodyPr/>
                    <a:lstStyle/>
                    <a:p>
                      <a:r>
                        <a:rPr lang="en-GB" b="0" dirty="0" err="1"/>
                        <a:t>Sverker</a:t>
                      </a:r>
                      <a:r>
                        <a:rPr lang="en-GB" b="0" dirty="0"/>
                        <a:t> </a:t>
                      </a:r>
                      <a:r>
                        <a:rPr lang="en-GB" b="1" dirty="0"/>
                        <a:t>Johansson</a:t>
                      </a:r>
                    </a:p>
                  </a:txBody>
                  <a:tcPr>
                    <a:solidFill>
                      <a:srgbClr val="1DE000"/>
                    </a:solidFill>
                  </a:tcPr>
                </a:tc>
                <a:tc>
                  <a:txBody>
                    <a:bodyPr/>
                    <a:lstStyle/>
                    <a:p>
                      <a:r>
                        <a:rPr lang="en-GB" i="1" dirty="0"/>
                        <a:t>Clues to language evolution from a massive dataset with typology, phonology, and vocabulary from many languages</a:t>
                      </a:r>
                    </a:p>
                    <a:p>
                      <a:endParaRPr lang="en-GB" i="1" dirty="0"/>
                    </a:p>
                  </a:txBody>
                  <a:tcPr/>
                </a:tc>
                <a:extLst>
                  <a:ext uri="{0D108BD9-81ED-4DB2-BD59-A6C34878D82A}">
                    <a16:rowId xmlns:a16="http://schemas.microsoft.com/office/drawing/2014/main" val="2061968050"/>
                  </a:ext>
                </a:extLst>
              </a:tr>
              <a:tr h="370840">
                <a:tc>
                  <a:txBody>
                    <a:bodyPr/>
                    <a:lstStyle/>
                    <a:p>
                      <a:r>
                        <a:rPr lang="en-GB" b="0" dirty="0"/>
                        <a:t>Michael </a:t>
                      </a:r>
                      <a:r>
                        <a:rPr lang="en-GB" b="1" dirty="0"/>
                        <a:t>Collins</a:t>
                      </a:r>
                    </a:p>
                  </a:txBody>
                  <a:tcPr>
                    <a:solidFill>
                      <a:srgbClr val="F4DC22"/>
                    </a:solidFill>
                  </a:tcPr>
                </a:tc>
                <a:tc>
                  <a:txBody>
                    <a:bodyPr/>
                    <a:lstStyle/>
                    <a:p>
                      <a:r>
                        <a:rPr lang="en-GB" sz="1800" i="1" kern="1200" dirty="0">
                          <a:effectLst/>
                        </a:rPr>
                        <a:t>The Co-Evolution of Language and Object-Throwing</a:t>
                      </a:r>
                    </a:p>
                    <a:p>
                      <a:endParaRPr lang="en-GB" i="1" dirty="0"/>
                    </a:p>
                  </a:txBody>
                  <a:tcPr/>
                </a:tc>
                <a:extLst>
                  <a:ext uri="{0D108BD9-81ED-4DB2-BD59-A6C34878D82A}">
                    <a16:rowId xmlns:a16="http://schemas.microsoft.com/office/drawing/2014/main" val="826442229"/>
                  </a:ext>
                </a:extLst>
              </a:tr>
            </a:tbl>
          </a:graphicData>
        </a:graphic>
      </p:graphicFrame>
      <p:sp>
        <p:nvSpPr>
          <p:cNvPr id="14" name="Title 13">
            <a:extLst>
              <a:ext uri="{FF2B5EF4-FFF2-40B4-BE49-F238E27FC236}">
                <a16:creationId xmlns:a16="http://schemas.microsoft.com/office/drawing/2014/main" id="{8B8A664E-1300-4BB9-B091-D280D2CBCAC2}"/>
              </a:ext>
            </a:extLst>
          </p:cNvPr>
          <p:cNvSpPr>
            <a:spLocks noGrp="1"/>
          </p:cNvSpPr>
          <p:nvPr>
            <p:ph type="title"/>
          </p:nvPr>
        </p:nvSpPr>
        <p:spPr>
          <a:xfrm>
            <a:off x="838200" y="161925"/>
            <a:ext cx="10515600" cy="1325563"/>
          </a:xfrm>
        </p:spPr>
        <p:txBody>
          <a:bodyPr/>
          <a:lstStyle/>
          <a:p>
            <a:r>
              <a:rPr lang="en-GB" dirty="0"/>
              <a:t>Workshop program: General information</a:t>
            </a:r>
          </a:p>
        </p:txBody>
      </p:sp>
      <p:sp>
        <p:nvSpPr>
          <p:cNvPr id="16" name="TextBox 15">
            <a:extLst>
              <a:ext uri="{FF2B5EF4-FFF2-40B4-BE49-F238E27FC236}">
                <a16:creationId xmlns:a16="http://schemas.microsoft.com/office/drawing/2014/main" id="{12897BED-30F6-49F4-B76E-C71B454377C6}"/>
              </a:ext>
            </a:extLst>
          </p:cNvPr>
          <p:cNvSpPr txBox="1"/>
          <p:nvPr/>
        </p:nvSpPr>
        <p:spPr>
          <a:xfrm>
            <a:off x="3714750" y="3538065"/>
            <a:ext cx="4762500" cy="584775"/>
          </a:xfrm>
          <a:prstGeom prst="rect">
            <a:avLst/>
          </a:prstGeom>
          <a:noFill/>
        </p:spPr>
        <p:txBody>
          <a:bodyPr wrap="square" rtlCol="0">
            <a:spAutoFit/>
          </a:bodyPr>
          <a:lstStyle/>
          <a:p>
            <a:pPr algn="ctr"/>
            <a:r>
              <a:rPr lang="en-GB" sz="3200" dirty="0"/>
              <a:t>Cancellations</a:t>
            </a:r>
          </a:p>
        </p:txBody>
      </p:sp>
      <p:sp>
        <p:nvSpPr>
          <p:cNvPr id="17" name="TextBox 16">
            <a:extLst>
              <a:ext uri="{FF2B5EF4-FFF2-40B4-BE49-F238E27FC236}">
                <a16:creationId xmlns:a16="http://schemas.microsoft.com/office/drawing/2014/main" id="{93B02FCF-50A6-4732-A88A-1A5F3BD8C5FF}"/>
              </a:ext>
            </a:extLst>
          </p:cNvPr>
          <p:cNvSpPr txBox="1"/>
          <p:nvPr/>
        </p:nvSpPr>
        <p:spPr>
          <a:xfrm>
            <a:off x="3714750" y="1298803"/>
            <a:ext cx="4762500" cy="584775"/>
          </a:xfrm>
          <a:prstGeom prst="rect">
            <a:avLst/>
          </a:prstGeom>
          <a:noFill/>
        </p:spPr>
        <p:txBody>
          <a:bodyPr wrap="square" rtlCol="0">
            <a:spAutoFit/>
          </a:bodyPr>
          <a:lstStyle/>
          <a:p>
            <a:pPr algn="ctr"/>
            <a:r>
              <a:rPr lang="en-GB" sz="3200" dirty="0"/>
              <a:t>Topics</a:t>
            </a:r>
          </a:p>
        </p:txBody>
      </p:sp>
      <p:sp>
        <p:nvSpPr>
          <p:cNvPr id="19" name="Slide Number Placeholder 18">
            <a:extLst>
              <a:ext uri="{FF2B5EF4-FFF2-40B4-BE49-F238E27FC236}">
                <a16:creationId xmlns:a16="http://schemas.microsoft.com/office/drawing/2014/main" id="{9B599AF7-D0D7-467D-8FEA-54F8190F7465}"/>
              </a:ext>
            </a:extLst>
          </p:cNvPr>
          <p:cNvSpPr>
            <a:spLocks noGrp="1"/>
          </p:cNvSpPr>
          <p:nvPr>
            <p:ph type="sldNum" sz="quarter" idx="12"/>
          </p:nvPr>
        </p:nvSpPr>
        <p:spPr/>
        <p:txBody>
          <a:bodyPr/>
          <a:lstStyle/>
          <a:p>
            <a:fld id="{BC03BD33-2603-4E1E-A270-3275D9597DB0}" type="slidenum">
              <a:rPr lang="en-GB" smtClean="0"/>
              <a:t>24</a:t>
            </a:fld>
            <a:endParaRPr lang="en-GB"/>
          </a:p>
        </p:txBody>
      </p:sp>
    </p:spTree>
    <p:extLst>
      <p:ext uri="{BB962C8B-B14F-4D97-AF65-F5344CB8AC3E}">
        <p14:creationId xmlns:p14="http://schemas.microsoft.com/office/powerpoint/2010/main" val="25838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9B3558C9-D0C8-41FD-881E-E0532C83D62F}"/>
              </a:ext>
            </a:extLst>
          </p:cNvPr>
          <p:cNvGraphicFramePr>
            <a:graphicFrameLocks noGrp="1"/>
          </p:cNvGraphicFramePr>
          <p:nvPr>
            <p:extLst/>
          </p:nvPr>
        </p:nvGraphicFramePr>
        <p:xfrm>
          <a:off x="2184399" y="1658998"/>
          <a:ext cx="8128000" cy="147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14605063"/>
                    </a:ext>
                  </a:extLst>
                </a:gridCol>
                <a:gridCol w="4064000">
                  <a:extLst>
                    <a:ext uri="{9D8B030D-6E8A-4147-A177-3AD203B41FA5}">
                      <a16:colId xmlns:a16="http://schemas.microsoft.com/office/drawing/2014/main" val="1807384602"/>
                    </a:ext>
                  </a:extLst>
                </a:gridCol>
              </a:tblGrid>
              <a:tr h="214995">
                <a:tc>
                  <a:txBody>
                    <a:bodyPr/>
                    <a:lstStyle/>
                    <a:p>
                      <a:endParaRPr lang="en-GB" dirty="0"/>
                    </a:p>
                  </a:txBody>
                  <a:tcPr>
                    <a:noFill/>
                  </a:tcPr>
                </a:tc>
                <a:tc>
                  <a:txBody>
                    <a:bodyPr/>
                    <a:lstStyle/>
                    <a:p>
                      <a:endParaRPr lang="en-GB" dirty="0"/>
                    </a:p>
                  </a:txBody>
                  <a:tcPr>
                    <a:noFill/>
                  </a:tcPr>
                </a:tc>
                <a:extLst>
                  <a:ext uri="{0D108BD9-81ED-4DB2-BD59-A6C34878D82A}">
                    <a16:rowId xmlns:a16="http://schemas.microsoft.com/office/drawing/2014/main" val="202137726"/>
                  </a:ext>
                </a:extLst>
              </a:tr>
              <a:tr h="370840">
                <a:tc>
                  <a:txBody>
                    <a:bodyPr/>
                    <a:lstStyle/>
                    <a:p>
                      <a:r>
                        <a:rPr lang="en-GB" dirty="0"/>
                        <a:t>Experimental/Behavioural</a:t>
                      </a:r>
                    </a:p>
                  </a:txBody>
                  <a:tcPr>
                    <a:solidFill>
                      <a:srgbClr val="F15732"/>
                    </a:solidFill>
                  </a:tcPr>
                </a:tc>
                <a:tc>
                  <a:txBody>
                    <a:bodyPr/>
                    <a:lstStyle/>
                    <a:p>
                      <a:r>
                        <a:rPr lang="en-GB" dirty="0"/>
                        <a:t>Language Dynamics &amp; Change</a:t>
                      </a:r>
                    </a:p>
                  </a:txBody>
                  <a:tcPr>
                    <a:solidFill>
                      <a:srgbClr val="F4A297"/>
                    </a:solidFill>
                  </a:tcPr>
                </a:tc>
                <a:extLst>
                  <a:ext uri="{0D108BD9-81ED-4DB2-BD59-A6C34878D82A}">
                    <a16:rowId xmlns:a16="http://schemas.microsoft.com/office/drawing/2014/main" val="888331292"/>
                  </a:ext>
                </a:extLst>
              </a:tr>
              <a:tr h="370840">
                <a:tc>
                  <a:txBody>
                    <a:bodyPr/>
                    <a:lstStyle/>
                    <a:p>
                      <a:r>
                        <a:rPr lang="en-GB" dirty="0"/>
                        <a:t>Origins of Language</a:t>
                      </a:r>
                    </a:p>
                  </a:txBody>
                  <a:tcPr>
                    <a:solidFill>
                      <a:srgbClr val="F4DC22"/>
                    </a:solidFill>
                  </a:tcPr>
                </a:tc>
                <a:tc>
                  <a:txBody>
                    <a:bodyPr/>
                    <a:lstStyle/>
                    <a:p>
                      <a:r>
                        <a:rPr lang="en-GB" dirty="0"/>
                        <a:t>Evolution of Semantics</a:t>
                      </a:r>
                    </a:p>
                  </a:txBody>
                  <a:tcPr>
                    <a:solidFill>
                      <a:srgbClr val="29A8DD"/>
                    </a:solidFill>
                  </a:tcPr>
                </a:tc>
                <a:extLst>
                  <a:ext uri="{0D108BD9-81ED-4DB2-BD59-A6C34878D82A}">
                    <a16:rowId xmlns:a16="http://schemas.microsoft.com/office/drawing/2014/main" val="2611457632"/>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Large-scale Patterns &amp; Extralinguistic Influences</a:t>
                      </a:r>
                    </a:p>
                  </a:txBody>
                  <a:tcPr>
                    <a:solidFill>
                      <a:srgbClr val="1DE000"/>
                    </a:solidFill>
                  </a:tcPr>
                </a:tc>
                <a:tc hMerge="1">
                  <a:txBody>
                    <a:bodyPr/>
                    <a:lstStyle/>
                    <a:p>
                      <a:endParaRPr lang="en-GB" dirty="0"/>
                    </a:p>
                  </a:txBody>
                  <a:tcPr>
                    <a:solidFill>
                      <a:srgbClr val="1DE000"/>
                    </a:solidFill>
                  </a:tcPr>
                </a:tc>
                <a:extLst>
                  <a:ext uri="{0D108BD9-81ED-4DB2-BD59-A6C34878D82A}">
                    <a16:rowId xmlns:a16="http://schemas.microsoft.com/office/drawing/2014/main" val="2441410670"/>
                  </a:ext>
                </a:extLst>
              </a:tr>
            </a:tbl>
          </a:graphicData>
        </a:graphic>
      </p:graphicFrame>
      <p:graphicFrame>
        <p:nvGraphicFramePr>
          <p:cNvPr id="11" name="Table 10">
            <a:extLst>
              <a:ext uri="{FF2B5EF4-FFF2-40B4-BE49-F238E27FC236}">
                <a16:creationId xmlns:a16="http://schemas.microsoft.com/office/drawing/2014/main" id="{D9F38AB8-3892-4581-96C0-578107FDA6A2}"/>
              </a:ext>
            </a:extLst>
          </p:cNvPr>
          <p:cNvGraphicFramePr>
            <a:graphicFrameLocks noGrp="1"/>
          </p:cNvGraphicFramePr>
          <p:nvPr>
            <p:extLst>
              <p:ext uri="{D42A27DB-BD31-4B8C-83A1-F6EECF244321}">
                <p14:modId xmlns:p14="http://schemas.microsoft.com/office/powerpoint/2010/main" val="2813384240"/>
              </p:ext>
            </p:extLst>
          </p:nvPr>
        </p:nvGraphicFramePr>
        <p:xfrm>
          <a:off x="1510145" y="3576061"/>
          <a:ext cx="9476509" cy="2377440"/>
        </p:xfrm>
        <a:graphic>
          <a:graphicData uri="http://schemas.openxmlformats.org/drawingml/2006/table">
            <a:tbl>
              <a:tblPr firstRow="1" bandRow="1">
                <a:tableStyleId>{2D5ABB26-0587-4C30-8999-92F81FD0307C}</a:tableStyleId>
              </a:tblPr>
              <a:tblGrid>
                <a:gridCol w="2262910">
                  <a:extLst>
                    <a:ext uri="{9D8B030D-6E8A-4147-A177-3AD203B41FA5}">
                      <a16:colId xmlns:a16="http://schemas.microsoft.com/office/drawing/2014/main" val="3360723104"/>
                    </a:ext>
                  </a:extLst>
                </a:gridCol>
                <a:gridCol w="7213599">
                  <a:extLst>
                    <a:ext uri="{9D8B030D-6E8A-4147-A177-3AD203B41FA5}">
                      <a16:colId xmlns:a16="http://schemas.microsoft.com/office/drawing/2014/main" val="2932395770"/>
                    </a:ext>
                  </a:extLst>
                </a:gridCol>
              </a:tblGrid>
              <a:tr h="370840">
                <a:tc gridSpan="2">
                  <a:txBody>
                    <a:bodyPr/>
                    <a:lstStyle/>
                    <a:p>
                      <a:pPr algn="ctr"/>
                      <a:endParaRPr lang="en-GB" sz="3600" b="1" dirty="0"/>
                    </a:p>
                  </a:txBody>
                  <a:tcPr/>
                </a:tc>
                <a:tc hMerge="1">
                  <a:txBody>
                    <a:bodyPr/>
                    <a:lstStyle/>
                    <a:p>
                      <a:endParaRPr lang="en-GB" dirty="0"/>
                    </a:p>
                  </a:txBody>
                  <a:tcPr/>
                </a:tc>
                <a:extLst>
                  <a:ext uri="{0D108BD9-81ED-4DB2-BD59-A6C34878D82A}">
                    <a16:rowId xmlns:a16="http://schemas.microsoft.com/office/drawing/2014/main" val="211435148"/>
                  </a:ext>
                </a:extLst>
              </a:tr>
              <a:tr h="574992">
                <a:tc>
                  <a:txBody>
                    <a:bodyPr/>
                    <a:lstStyle/>
                    <a:p>
                      <a:r>
                        <a:rPr lang="en-GB" sz="1800" b="0" i="0" kern="1200">
                          <a:solidFill>
                            <a:schemeClr val="tx1"/>
                          </a:solidFill>
                          <a:effectLst/>
                          <a:latin typeface="+mn-lt"/>
                          <a:ea typeface="+mn-ea"/>
                          <a:cs typeface="+mn-cs"/>
                        </a:rPr>
                        <a:t>Ezequiel </a:t>
                      </a:r>
                      <a:r>
                        <a:rPr lang="en-GB" sz="1800" b="1" i="0" kern="1200">
                          <a:solidFill>
                            <a:schemeClr val="tx1"/>
                          </a:solidFill>
                          <a:effectLst/>
                          <a:latin typeface="+mn-lt"/>
                          <a:ea typeface="+mn-ea"/>
                          <a:cs typeface="+mn-cs"/>
                        </a:rPr>
                        <a:t>Koile</a:t>
                      </a:r>
                      <a:r>
                        <a:rPr lang="en-GB" sz="1800" b="0" i="0" kern="1200">
                          <a:solidFill>
                            <a:schemeClr val="tx1"/>
                          </a:solidFill>
                          <a:effectLst/>
                          <a:latin typeface="+mn-lt"/>
                          <a:ea typeface="+mn-ea"/>
                          <a:cs typeface="+mn-cs"/>
                        </a:rPr>
                        <a:t>, Simon J. </a:t>
                      </a:r>
                      <a:r>
                        <a:rPr lang="en-GB" sz="1800" b="1" i="0" kern="1200">
                          <a:solidFill>
                            <a:schemeClr val="tx1"/>
                          </a:solidFill>
                          <a:effectLst/>
                          <a:latin typeface="+mn-lt"/>
                          <a:ea typeface="+mn-ea"/>
                          <a:cs typeface="+mn-cs"/>
                        </a:rPr>
                        <a:t>Greenhill</a:t>
                      </a:r>
                      <a:r>
                        <a:rPr lang="en-GB" sz="1800" b="0" i="0" kern="1200">
                          <a:solidFill>
                            <a:schemeClr val="tx1"/>
                          </a:solidFill>
                          <a:effectLst/>
                          <a:latin typeface="+mn-lt"/>
                          <a:ea typeface="+mn-ea"/>
                          <a:cs typeface="+mn-cs"/>
                        </a:rPr>
                        <a:t>, Tom </a:t>
                      </a:r>
                      <a:r>
                        <a:rPr lang="en-GB" sz="1800" b="1" i="0" kern="1200">
                          <a:solidFill>
                            <a:schemeClr val="tx1"/>
                          </a:solidFill>
                          <a:effectLst/>
                          <a:latin typeface="+mn-lt"/>
                          <a:ea typeface="+mn-ea"/>
                          <a:cs typeface="+mn-cs"/>
                        </a:rPr>
                        <a:t>Güldemann</a:t>
                      </a:r>
                      <a:r>
                        <a:rPr lang="en-GB" sz="1800" b="0" i="0" kern="1200">
                          <a:solidFill>
                            <a:schemeClr val="tx1"/>
                          </a:solidFill>
                          <a:effectLst/>
                          <a:latin typeface="+mn-lt"/>
                          <a:ea typeface="+mn-ea"/>
                          <a:cs typeface="+mn-cs"/>
                        </a:rPr>
                        <a:t>, Remco </a:t>
                      </a:r>
                      <a:r>
                        <a:rPr lang="en-GB" sz="1800" b="1" i="0" kern="1200">
                          <a:solidFill>
                            <a:schemeClr val="tx1"/>
                          </a:solidFill>
                          <a:effectLst/>
                          <a:latin typeface="+mn-lt"/>
                          <a:ea typeface="+mn-ea"/>
                          <a:cs typeface="+mn-cs"/>
                        </a:rPr>
                        <a:t>Bouckaert</a:t>
                      </a:r>
                      <a:r>
                        <a:rPr lang="en-GB" sz="1800" b="0" i="0" kern="1200">
                          <a:solidFill>
                            <a:schemeClr val="tx1"/>
                          </a:solidFill>
                          <a:effectLst/>
                          <a:latin typeface="+mn-lt"/>
                          <a:ea typeface="+mn-ea"/>
                          <a:cs typeface="+mn-cs"/>
                        </a:rPr>
                        <a:t> and Russell D. </a:t>
                      </a:r>
                      <a:r>
                        <a:rPr lang="en-GB" sz="1800" b="1" i="0" kern="1200">
                          <a:solidFill>
                            <a:schemeClr val="tx1"/>
                          </a:solidFill>
                          <a:effectLst/>
                          <a:latin typeface="+mn-lt"/>
                          <a:ea typeface="+mn-ea"/>
                          <a:cs typeface="+mn-cs"/>
                        </a:rPr>
                        <a:t>Gray</a:t>
                      </a:r>
                      <a:r>
                        <a:rPr lang="en-GB"/>
                        <a:t> </a:t>
                      </a:r>
                      <a:br>
                        <a:rPr lang="en-GB"/>
                      </a:br>
                      <a:endParaRPr lang="en-GB" b="0" dirty="0"/>
                    </a:p>
                  </a:txBody>
                  <a:tcPr>
                    <a:solidFill>
                      <a:srgbClr val="1DE000"/>
                    </a:solidFill>
                  </a:tcPr>
                </a:tc>
                <a:tc>
                  <a:txBody>
                    <a:bodyPr/>
                    <a:lstStyle/>
                    <a:p>
                      <a:r>
                        <a:rPr lang="en-GB" sz="1800" b="0" i="1" kern="1200" dirty="0">
                          <a:solidFill>
                            <a:schemeClr val="tx1"/>
                          </a:solidFill>
                          <a:effectLst/>
                          <a:latin typeface="+mn-lt"/>
                          <a:ea typeface="+mn-ea"/>
                          <a:cs typeface="+mn-cs"/>
                        </a:rPr>
                        <a:t>Bantu Expansion: A phylogeographic study</a:t>
                      </a:r>
                      <a:r>
                        <a:rPr lang="en-GB" i="1" dirty="0"/>
                        <a:t> </a:t>
                      </a:r>
                      <a:br>
                        <a:rPr lang="en-GB" dirty="0"/>
                      </a:br>
                      <a:endParaRPr lang="en-GB" i="1" dirty="0"/>
                    </a:p>
                  </a:txBody>
                  <a:tcPr/>
                </a:tc>
                <a:extLst>
                  <a:ext uri="{0D108BD9-81ED-4DB2-BD59-A6C34878D82A}">
                    <a16:rowId xmlns:a16="http://schemas.microsoft.com/office/drawing/2014/main" val="3381063816"/>
                  </a:ext>
                </a:extLst>
              </a:tr>
            </a:tbl>
          </a:graphicData>
        </a:graphic>
      </p:graphicFrame>
      <p:sp>
        <p:nvSpPr>
          <p:cNvPr id="14" name="Title 13">
            <a:extLst>
              <a:ext uri="{FF2B5EF4-FFF2-40B4-BE49-F238E27FC236}">
                <a16:creationId xmlns:a16="http://schemas.microsoft.com/office/drawing/2014/main" id="{8B8A664E-1300-4BB9-B091-D280D2CBCAC2}"/>
              </a:ext>
            </a:extLst>
          </p:cNvPr>
          <p:cNvSpPr>
            <a:spLocks noGrp="1"/>
          </p:cNvSpPr>
          <p:nvPr>
            <p:ph type="title"/>
          </p:nvPr>
        </p:nvSpPr>
        <p:spPr>
          <a:xfrm>
            <a:off x="838200" y="161925"/>
            <a:ext cx="10515600" cy="1325563"/>
          </a:xfrm>
        </p:spPr>
        <p:txBody>
          <a:bodyPr/>
          <a:lstStyle/>
          <a:p>
            <a:r>
              <a:rPr lang="en-GB" dirty="0"/>
              <a:t>Workshop program: General information</a:t>
            </a:r>
          </a:p>
        </p:txBody>
      </p:sp>
      <p:sp>
        <p:nvSpPr>
          <p:cNvPr id="16" name="TextBox 15">
            <a:extLst>
              <a:ext uri="{FF2B5EF4-FFF2-40B4-BE49-F238E27FC236}">
                <a16:creationId xmlns:a16="http://schemas.microsoft.com/office/drawing/2014/main" id="{12897BED-30F6-49F4-B76E-C71B454377C6}"/>
              </a:ext>
            </a:extLst>
          </p:cNvPr>
          <p:cNvSpPr txBox="1"/>
          <p:nvPr/>
        </p:nvSpPr>
        <p:spPr>
          <a:xfrm>
            <a:off x="3152775" y="3538065"/>
            <a:ext cx="5810250" cy="584775"/>
          </a:xfrm>
          <a:prstGeom prst="rect">
            <a:avLst/>
          </a:prstGeom>
          <a:noFill/>
        </p:spPr>
        <p:txBody>
          <a:bodyPr wrap="square" rtlCol="0">
            <a:spAutoFit/>
          </a:bodyPr>
          <a:lstStyle/>
          <a:p>
            <a:pPr algn="ctr"/>
            <a:r>
              <a:rPr lang="en-GB" sz="3200" dirty="0"/>
              <a:t>Additional Talk! Sa, 9.30 Room 5</a:t>
            </a:r>
          </a:p>
        </p:txBody>
      </p:sp>
      <p:sp>
        <p:nvSpPr>
          <p:cNvPr id="17" name="TextBox 16">
            <a:extLst>
              <a:ext uri="{FF2B5EF4-FFF2-40B4-BE49-F238E27FC236}">
                <a16:creationId xmlns:a16="http://schemas.microsoft.com/office/drawing/2014/main" id="{93B02FCF-50A6-4732-A88A-1A5F3BD8C5FF}"/>
              </a:ext>
            </a:extLst>
          </p:cNvPr>
          <p:cNvSpPr txBox="1"/>
          <p:nvPr/>
        </p:nvSpPr>
        <p:spPr>
          <a:xfrm>
            <a:off x="3714750" y="1298803"/>
            <a:ext cx="4762500" cy="584775"/>
          </a:xfrm>
          <a:prstGeom prst="rect">
            <a:avLst/>
          </a:prstGeom>
          <a:noFill/>
        </p:spPr>
        <p:txBody>
          <a:bodyPr wrap="square" rtlCol="0">
            <a:spAutoFit/>
          </a:bodyPr>
          <a:lstStyle/>
          <a:p>
            <a:pPr algn="ctr"/>
            <a:r>
              <a:rPr lang="en-GB" sz="3200" dirty="0"/>
              <a:t>Topics</a:t>
            </a:r>
          </a:p>
        </p:txBody>
      </p:sp>
      <p:sp>
        <p:nvSpPr>
          <p:cNvPr id="19" name="Slide Number Placeholder 18">
            <a:extLst>
              <a:ext uri="{FF2B5EF4-FFF2-40B4-BE49-F238E27FC236}">
                <a16:creationId xmlns:a16="http://schemas.microsoft.com/office/drawing/2014/main" id="{9B599AF7-D0D7-467D-8FEA-54F8190F7465}"/>
              </a:ext>
            </a:extLst>
          </p:cNvPr>
          <p:cNvSpPr>
            <a:spLocks noGrp="1"/>
          </p:cNvSpPr>
          <p:nvPr>
            <p:ph type="sldNum" sz="quarter" idx="12"/>
          </p:nvPr>
        </p:nvSpPr>
        <p:spPr/>
        <p:txBody>
          <a:bodyPr/>
          <a:lstStyle/>
          <a:p>
            <a:fld id="{BC03BD33-2603-4E1E-A270-3275D9597DB0}" type="slidenum">
              <a:rPr lang="en-GB" smtClean="0"/>
              <a:t>25</a:t>
            </a:fld>
            <a:endParaRPr lang="en-GB"/>
          </a:p>
        </p:txBody>
      </p:sp>
    </p:spTree>
    <p:extLst>
      <p:ext uri="{BB962C8B-B14F-4D97-AF65-F5344CB8AC3E}">
        <p14:creationId xmlns:p14="http://schemas.microsoft.com/office/powerpoint/2010/main" val="3333853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3FE8-701F-4DDC-9B93-FC65857F67D8}"/>
              </a:ext>
            </a:extLst>
          </p:cNvPr>
          <p:cNvSpPr>
            <a:spLocks noGrp="1"/>
          </p:cNvSpPr>
          <p:nvPr>
            <p:ph type="title"/>
          </p:nvPr>
        </p:nvSpPr>
        <p:spPr>
          <a:xfrm>
            <a:off x="838200" y="174625"/>
            <a:ext cx="10515600" cy="1325563"/>
          </a:xfrm>
        </p:spPr>
        <p:txBody>
          <a:bodyPr/>
          <a:lstStyle/>
          <a:p>
            <a:r>
              <a:rPr lang="en-GB" dirty="0"/>
              <a:t>Workshop program: Thursday</a:t>
            </a:r>
          </a:p>
        </p:txBody>
      </p:sp>
      <p:graphicFrame>
        <p:nvGraphicFramePr>
          <p:cNvPr id="4" name="Table 3">
            <a:extLst>
              <a:ext uri="{FF2B5EF4-FFF2-40B4-BE49-F238E27FC236}">
                <a16:creationId xmlns:a16="http://schemas.microsoft.com/office/drawing/2014/main" id="{AE4213F0-CFE1-4DB1-9F7F-51D6A272680A}"/>
              </a:ext>
            </a:extLst>
          </p:cNvPr>
          <p:cNvGraphicFramePr>
            <a:graphicFrameLocks noGrp="1"/>
          </p:cNvGraphicFramePr>
          <p:nvPr>
            <p:extLst>
              <p:ext uri="{D42A27DB-BD31-4B8C-83A1-F6EECF244321}">
                <p14:modId xmlns:p14="http://schemas.microsoft.com/office/powerpoint/2010/main" val="4007332889"/>
              </p:ext>
            </p:extLst>
          </p:nvPr>
        </p:nvGraphicFramePr>
        <p:xfrm>
          <a:off x="668421" y="1446908"/>
          <a:ext cx="10978146" cy="4840862"/>
        </p:xfrm>
        <a:graphic>
          <a:graphicData uri="http://schemas.openxmlformats.org/drawingml/2006/table">
            <a:tbl>
              <a:tblPr firstRow="1" bandRow="1">
                <a:tableStyleId>{5C22544A-7EE6-4342-B048-85BDC9FD1C3A}</a:tableStyleId>
              </a:tblPr>
              <a:tblGrid>
                <a:gridCol w="1529347">
                  <a:extLst>
                    <a:ext uri="{9D8B030D-6E8A-4147-A177-3AD203B41FA5}">
                      <a16:colId xmlns:a16="http://schemas.microsoft.com/office/drawing/2014/main" val="211149659"/>
                    </a:ext>
                  </a:extLst>
                </a:gridCol>
                <a:gridCol w="2919664">
                  <a:extLst>
                    <a:ext uri="{9D8B030D-6E8A-4147-A177-3AD203B41FA5}">
                      <a16:colId xmlns:a16="http://schemas.microsoft.com/office/drawing/2014/main" val="451463168"/>
                    </a:ext>
                  </a:extLst>
                </a:gridCol>
                <a:gridCol w="6529135">
                  <a:extLst>
                    <a:ext uri="{9D8B030D-6E8A-4147-A177-3AD203B41FA5}">
                      <a16:colId xmlns:a16="http://schemas.microsoft.com/office/drawing/2014/main" val="2877717323"/>
                    </a:ext>
                  </a:extLst>
                </a:gridCol>
              </a:tblGrid>
              <a:tr h="370840">
                <a:tc>
                  <a:txBody>
                    <a:bodyPr/>
                    <a:lstStyle/>
                    <a:p>
                      <a:endParaRPr lang="en-GB" dirty="0"/>
                    </a:p>
                  </a:txBody>
                  <a:tcPr>
                    <a:noFill/>
                  </a:tcPr>
                </a:tc>
                <a:tc>
                  <a:txBody>
                    <a:bodyPr/>
                    <a:lstStyle/>
                    <a:p>
                      <a:endParaRPr lang="en-GB"/>
                    </a:p>
                  </a:txBody>
                  <a:tcPr>
                    <a:noFill/>
                  </a:tcPr>
                </a:tc>
                <a:tc>
                  <a:txBody>
                    <a:bodyPr/>
                    <a:lstStyle/>
                    <a:p>
                      <a:endParaRPr lang="en-GB" dirty="0"/>
                    </a:p>
                  </a:txBody>
                  <a:tcPr>
                    <a:noFill/>
                  </a:tcPr>
                </a:tc>
                <a:extLst>
                  <a:ext uri="{0D108BD9-81ED-4DB2-BD59-A6C34878D82A}">
                    <a16:rowId xmlns:a16="http://schemas.microsoft.com/office/drawing/2014/main" val="2287167554"/>
                  </a:ext>
                </a:extLst>
              </a:tr>
              <a:tr h="370840">
                <a:tc>
                  <a:txBody>
                    <a:bodyPr/>
                    <a:lstStyle/>
                    <a:p>
                      <a:r>
                        <a:rPr lang="en-GB" dirty="0"/>
                        <a:t>14.30 - 14.55</a:t>
                      </a:r>
                    </a:p>
                  </a:txBody>
                  <a:tcPr>
                    <a:solidFill>
                      <a:srgbClr val="F15732"/>
                    </a:solidFill>
                  </a:tcPr>
                </a:tc>
                <a:tc>
                  <a:txBody>
                    <a:bodyPr/>
                    <a:lstStyle/>
                    <a:p>
                      <a:r>
                        <a:rPr lang="en-GB" dirty="0"/>
                        <a:t>Jennifer </a:t>
                      </a:r>
                      <a:r>
                        <a:rPr lang="en-GB" b="1" dirty="0"/>
                        <a:t>Culbertson</a:t>
                      </a:r>
                    </a:p>
                  </a:txBody>
                  <a:tcPr>
                    <a:noFill/>
                  </a:tcPr>
                </a:tc>
                <a:tc>
                  <a:txBody>
                    <a:bodyPr/>
                    <a:lstStyle/>
                    <a:p>
                      <a:r>
                        <a:rPr lang="en-GB" i="1" dirty="0"/>
                        <a:t>Noun phrase word order across languages reflects simplicity and naturalness</a:t>
                      </a:r>
                    </a:p>
                  </a:txBody>
                  <a:tcPr>
                    <a:noFill/>
                  </a:tcPr>
                </a:tc>
                <a:extLst>
                  <a:ext uri="{0D108BD9-81ED-4DB2-BD59-A6C34878D82A}">
                    <a16:rowId xmlns:a16="http://schemas.microsoft.com/office/drawing/2014/main" val="2148669058"/>
                  </a:ext>
                </a:extLst>
              </a:tr>
              <a:tr h="370840">
                <a:tc>
                  <a:txBody>
                    <a:bodyPr/>
                    <a:lstStyle/>
                    <a:p>
                      <a:r>
                        <a:rPr lang="en-GB" sz="1800" kern="1200" dirty="0">
                          <a:solidFill>
                            <a:schemeClr val="dk1"/>
                          </a:solidFill>
                          <a:effectLst/>
                          <a:latin typeface="+mn-lt"/>
                          <a:ea typeface="+mn-ea"/>
                          <a:cs typeface="+mn-cs"/>
                        </a:rPr>
                        <a:t>15.00 - 15.25</a:t>
                      </a:r>
                    </a:p>
                    <a:p>
                      <a:endParaRPr lang="en-GB" dirty="0"/>
                    </a:p>
                  </a:txBody>
                  <a:tcPr>
                    <a:solidFill>
                      <a:srgbClr val="F15732"/>
                    </a:solidFill>
                  </a:tcPr>
                </a:tc>
                <a:tc>
                  <a:txBody>
                    <a:bodyPr/>
                    <a:lstStyle/>
                    <a:p>
                      <a:r>
                        <a:rPr lang="en-GB" dirty="0"/>
                        <a:t>Gareth </a:t>
                      </a:r>
                      <a:r>
                        <a:rPr lang="en-GB" b="1" dirty="0"/>
                        <a:t>Roberts</a:t>
                      </a:r>
                    </a:p>
                  </a:txBody>
                  <a:tcPr>
                    <a:noFill/>
                  </a:tcPr>
                </a:tc>
                <a:tc>
                  <a:txBody>
                    <a:bodyPr/>
                    <a:lstStyle/>
                    <a:p>
                      <a:r>
                        <a:rPr lang="en-GB" i="1" dirty="0"/>
                        <a:t>Why sociolinguistics and language evolution should talk more</a:t>
                      </a:r>
                    </a:p>
                  </a:txBody>
                  <a:tcPr>
                    <a:noFill/>
                  </a:tcPr>
                </a:tc>
                <a:extLst>
                  <a:ext uri="{0D108BD9-81ED-4DB2-BD59-A6C34878D82A}">
                    <a16:rowId xmlns:a16="http://schemas.microsoft.com/office/drawing/2014/main" val="3116446027"/>
                  </a:ext>
                </a:extLst>
              </a:tr>
              <a:tr h="578742">
                <a:tc>
                  <a:txBody>
                    <a:bodyPr/>
                    <a:lstStyle/>
                    <a:p>
                      <a:r>
                        <a:rPr lang="en-GB" dirty="0"/>
                        <a:t>15.30 - 16.00</a:t>
                      </a:r>
                    </a:p>
                  </a:txBody>
                  <a:tcPr>
                    <a:noFill/>
                  </a:tcPr>
                </a:tc>
                <a:tc>
                  <a:txBody>
                    <a:bodyPr/>
                    <a:lstStyle/>
                    <a:p>
                      <a:r>
                        <a:rPr lang="en-GB" b="1" dirty="0"/>
                        <a:t>Coffee Break</a:t>
                      </a:r>
                    </a:p>
                  </a:txBody>
                  <a:tcPr>
                    <a:noFill/>
                  </a:tcPr>
                </a:tc>
                <a:tc>
                  <a:txBody>
                    <a:bodyPr/>
                    <a:lstStyle/>
                    <a:p>
                      <a:endParaRPr lang="en-GB" i="1" dirty="0"/>
                    </a:p>
                  </a:txBody>
                  <a:tcPr>
                    <a:noFill/>
                  </a:tcPr>
                </a:tc>
                <a:extLst>
                  <a:ext uri="{0D108BD9-81ED-4DB2-BD59-A6C34878D82A}">
                    <a16:rowId xmlns:a16="http://schemas.microsoft.com/office/drawing/2014/main" val="3644201609"/>
                  </a:ext>
                </a:extLst>
              </a:tr>
              <a:tr h="1407160">
                <a:tc>
                  <a:txBody>
                    <a:bodyPr/>
                    <a:lstStyle/>
                    <a:p>
                      <a:r>
                        <a:rPr lang="en-GB" dirty="0"/>
                        <a:t>16.00 - 16.25</a:t>
                      </a:r>
                    </a:p>
                  </a:txBody>
                  <a:tcPr>
                    <a:solidFill>
                      <a:srgbClr val="1DE000"/>
                    </a:solidFill>
                  </a:tcPr>
                </a:tc>
                <a:tc>
                  <a:txBody>
                    <a:bodyPr/>
                    <a:lstStyle/>
                    <a:p>
                      <a:r>
                        <a:rPr lang="en-GB" dirty="0"/>
                        <a:t>Russel </a:t>
                      </a:r>
                      <a:r>
                        <a:rPr lang="en-GB" b="1" dirty="0" err="1"/>
                        <a:t>Gray</a:t>
                      </a:r>
                      <a:r>
                        <a:rPr lang="en-GB" dirty="0"/>
                        <a:t>, </a:t>
                      </a:r>
                      <a:r>
                        <a:rPr lang="en-GB" sz="1800" kern="1200" dirty="0">
                          <a:solidFill>
                            <a:schemeClr val="dk1"/>
                          </a:solidFill>
                          <a:effectLst/>
                          <a:latin typeface="+mn-lt"/>
                          <a:ea typeface="+mn-ea"/>
                          <a:cs typeface="+mn-cs"/>
                        </a:rPr>
                        <a:t>Adam </a:t>
                      </a:r>
                      <a:r>
                        <a:rPr lang="en-GB" sz="1800" b="1" kern="1200" dirty="0">
                          <a:solidFill>
                            <a:schemeClr val="dk1"/>
                          </a:solidFill>
                          <a:effectLst/>
                          <a:latin typeface="+mn-lt"/>
                          <a:ea typeface="+mn-ea"/>
                          <a:cs typeface="+mn-cs"/>
                        </a:rPr>
                        <a:t>Powell</a:t>
                      </a:r>
                      <a:r>
                        <a:rPr lang="en-GB" sz="1800" kern="1200" dirty="0">
                          <a:solidFill>
                            <a:schemeClr val="dk1"/>
                          </a:solidFill>
                          <a:effectLst/>
                          <a:latin typeface="+mn-lt"/>
                          <a:ea typeface="+mn-ea"/>
                          <a:cs typeface="+mn-cs"/>
                        </a:rPr>
                        <a:t>, </a:t>
                      </a:r>
                      <a:r>
                        <a:rPr lang="en-GB" sz="1800" kern="1200" dirty="0" err="1">
                          <a:solidFill>
                            <a:schemeClr val="dk1"/>
                          </a:solidFill>
                          <a:effectLst/>
                          <a:latin typeface="+mn-lt"/>
                          <a:ea typeface="+mn-ea"/>
                          <a:cs typeface="+mn-cs"/>
                        </a:rPr>
                        <a:t>Cosimo</a:t>
                      </a:r>
                      <a:r>
                        <a:rPr lang="en-GB" sz="1800" kern="1200" dirty="0">
                          <a:solidFill>
                            <a:schemeClr val="dk1"/>
                          </a:solidFill>
                          <a:effectLst/>
                          <a:latin typeface="+mn-lt"/>
                          <a:ea typeface="+mn-ea"/>
                          <a:cs typeface="+mn-cs"/>
                        </a:rPr>
                        <a:t> </a:t>
                      </a:r>
                      <a:r>
                        <a:rPr lang="en-GB" sz="1800" b="1" kern="1200" dirty="0" err="1">
                          <a:solidFill>
                            <a:schemeClr val="dk1"/>
                          </a:solidFill>
                          <a:effectLst/>
                          <a:latin typeface="+mn-lt"/>
                          <a:ea typeface="+mn-ea"/>
                          <a:cs typeface="+mn-cs"/>
                        </a:rPr>
                        <a:t>Posth</a:t>
                      </a:r>
                      <a:r>
                        <a:rPr lang="en-GB" sz="1800" kern="1200" dirty="0">
                          <a:solidFill>
                            <a:schemeClr val="dk1"/>
                          </a:solidFill>
                          <a:effectLst/>
                          <a:latin typeface="+mn-lt"/>
                          <a:ea typeface="+mn-ea"/>
                          <a:cs typeface="+mn-cs"/>
                        </a:rPr>
                        <a:t>, Annemarie </a:t>
                      </a:r>
                      <a:r>
                        <a:rPr lang="en-GB" sz="1800" b="1" kern="1200" dirty="0" err="1">
                          <a:solidFill>
                            <a:schemeClr val="dk1"/>
                          </a:solidFill>
                          <a:effectLst/>
                          <a:latin typeface="+mn-lt"/>
                          <a:ea typeface="+mn-ea"/>
                          <a:cs typeface="+mn-cs"/>
                        </a:rPr>
                        <a:t>Verkerk</a:t>
                      </a:r>
                      <a:r>
                        <a:rPr lang="en-GB" sz="1800" kern="1200" dirty="0">
                          <a:solidFill>
                            <a:schemeClr val="dk1"/>
                          </a:solidFill>
                          <a:effectLst/>
                          <a:latin typeface="+mn-lt"/>
                          <a:ea typeface="+mn-ea"/>
                          <a:cs typeface="+mn-cs"/>
                        </a:rPr>
                        <a:t> &amp; Mary </a:t>
                      </a:r>
                      <a:r>
                        <a:rPr lang="en-GB" sz="1800" b="1" kern="1200" dirty="0">
                          <a:solidFill>
                            <a:schemeClr val="dk1"/>
                          </a:solidFill>
                          <a:effectLst/>
                          <a:latin typeface="+mn-lt"/>
                          <a:ea typeface="+mn-ea"/>
                          <a:cs typeface="+mn-cs"/>
                        </a:rPr>
                        <a:t>Walworth</a:t>
                      </a:r>
                    </a:p>
                  </a:txBody>
                  <a:tcPr>
                    <a:noFill/>
                  </a:tcPr>
                </a:tc>
                <a:tc>
                  <a:txBody>
                    <a:bodyPr/>
                    <a:lstStyle/>
                    <a:p>
                      <a:r>
                        <a:rPr lang="en-GB" sz="1800" i="1" kern="1200" dirty="0">
                          <a:solidFill>
                            <a:schemeClr val="dk1"/>
                          </a:solidFill>
                          <a:effectLst/>
                          <a:latin typeface="+mn-lt"/>
                          <a:ea typeface="+mn-ea"/>
                          <a:cs typeface="+mn-cs"/>
                        </a:rPr>
                        <a:t>Waves of history and layers of evidence: what can the combination of linguistics and genetics tell us about the nature, timing and impact of Papuan contact on the Austronesian languages of Vanuatu?</a:t>
                      </a:r>
                    </a:p>
                  </a:txBody>
                  <a:tcPr>
                    <a:noFill/>
                  </a:tcPr>
                </a:tc>
                <a:extLst>
                  <a:ext uri="{0D108BD9-81ED-4DB2-BD59-A6C34878D82A}">
                    <a16:rowId xmlns:a16="http://schemas.microsoft.com/office/drawing/2014/main" val="4093167322"/>
                  </a:ext>
                </a:extLst>
              </a:tr>
              <a:tr h="563880">
                <a:tc>
                  <a:txBody>
                    <a:bodyPr/>
                    <a:lstStyle/>
                    <a:p>
                      <a:r>
                        <a:rPr lang="en-GB" dirty="0"/>
                        <a:t>16.30 - 16.55</a:t>
                      </a:r>
                    </a:p>
                  </a:txBody>
                  <a:tcPr>
                    <a:solidFill>
                      <a:srgbClr val="1DE000"/>
                    </a:solidFill>
                  </a:tcPr>
                </a:tc>
                <a:tc>
                  <a:txBody>
                    <a:bodyPr/>
                    <a:lstStyle/>
                    <a:p>
                      <a:r>
                        <a:rPr lang="en-GB" dirty="0"/>
                        <a:t>Niklas </a:t>
                      </a:r>
                      <a:r>
                        <a:rPr lang="en-GB" b="1" dirty="0"/>
                        <a:t>Johansson</a:t>
                      </a:r>
                    </a:p>
                  </a:txBody>
                  <a:tcPr>
                    <a:noFill/>
                  </a:tcPr>
                </a:tc>
                <a:tc>
                  <a:txBody>
                    <a:bodyPr/>
                    <a:lstStyle/>
                    <a:p>
                      <a:r>
                        <a:rPr lang="en-GB" i="1" dirty="0"/>
                        <a:t>Triangulating sound symbolism: where to find it and how to create it</a:t>
                      </a:r>
                    </a:p>
                  </a:txBody>
                  <a:tcPr>
                    <a:noFill/>
                  </a:tcPr>
                </a:tc>
                <a:extLst>
                  <a:ext uri="{0D108BD9-81ED-4DB2-BD59-A6C34878D82A}">
                    <a16:rowId xmlns:a16="http://schemas.microsoft.com/office/drawing/2014/main" val="3092698278"/>
                  </a:ext>
                </a:extLst>
              </a:tr>
              <a:tr h="370840">
                <a:tc>
                  <a:txBody>
                    <a:bodyPr/>
                    <a:lstStyle/>
                    <a:p>
                      <a:r>
                        <a:rPr lang="en-GB" dirty="0">
                          <a:solidFill>
                            <a:schemeClr val="tx1"/>
                          </a:solidFill>
                        </a:rPr>
                        <a:t>19.00</a:t>
                      </a:r>
                    </a:p>
                  </a:txBody>
                  <a:tcPr>
                    <a:noFill/>
                  </a:tcPr>
                </a:tc>
                <a:tc>
                  <a:txBody>
                    <a:bodyPr/>
                    <a:lstStyle/>
                    <a:p>
                      <a:r>
                        <a:rPr lang="en-GB" b="1" dirty="0"/>
                        <a:t>Joint WS dinner</a:t>
                      </a:r>
                      <a:endParaRPr lang="en-GB" b="0" dirty="0">
                        <a:solidFill>
                          <a:srgbClr val="FF0000"/>
                        </a:solidFill>
                      </a:endParaRPr>
                    </a:p>
                  </a:txBody>
                  <a:tcPr>
                    <a:noFill/>
                  </a:tcPr>
                </a:tc>
                <a:tc>
                  <a:txBody>
                    <a:bodyPr/>
                    <a:lstStyle/>
                    <a:p>
                      <a:r>
                        <a:rPr lang="en-GB" i="0" dirty="0"/>
                        <a:t>Café</a:t>
                      </a:r>
                      <a:r>
                        <a:rPr lang="en-GB" i="1" dirty="0"/>
                        <a:t> Must </a:t>
                      </a:r>
                      <a:r>
                        <a:rPr lang="en-GB" i="1" dirty="0" err="1"/>
                        <a:t>Puudel</a:t>
                      </a:r>
                      <a:r>
                        <a:rPr lang="en-GB" dirty="0"/>
                        <a:t>, </a:t>
                      </a:r>
                      <a:r>
                        <a:rPr lang="en-GB" i="0" dirty="0" err="1"/>
                        <a:t>Googleform</a:t>
                      </a:r>
                      <a:r>
                        <a:rPr lang="en-GB" i="0" dirty="0"/>
                        <a:t> (see email!)</a:t>
                      </a:r>
                    </a:p>
                    <a:p>
                      <a:r>
                        <a:rPr lang="en-GB" i="0" dirty="0"/>
                        <a:t>Meet at 18.40 at ASTRA entrance</a:t>
                      </a:r>
                    </a:p>
                  </a:txBody>
                  <a:tcPr>
                    <a:noFill/>
                  </a:tcPr>
                </a:tc>
                <a:extLst>
                  <a:ext uri="{0D108BD9-81ED-4DB2-BD59-A6C34878D82A}">
                    <a16:rowId xmlns:a16="http://schemas.microsoft.com/office/drawing/2014/main" val="1908486259"/>
                  </a:ext>
                </a:extLst>
              </a:tr>
            </a:tbl>
          </a:graphicData>
        </a:graphic>
      </p:graphicFrame>
      <p:pic>
        <p:nvPicPr>
          <p:cNvPr id="11" name="Graphic 10" descr="Tea">
            <a:extLst>
              <a:ext uri="{FF2B5EF4-FFF2-40B4-BE49-F238E27FC236}">
                <a16:creationId xmlns:a16="http://schemas.microsoft.com/office/drawing/2014/main" id="{9024E51E-A042-4BB7-AA8D-B50C5327C44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38934" y="3079121"/>
            <a:ext cx="313391" cy="313391"/>
          </a:xfrm>
          <a:prstGeom prst="rect">
            <a:avLst/>
          </a:prstGeom>
        </p:spPr>
      </p:pic>
      <p:pic>
        <p:nvPicPr>
          <p:cNvPr id="12" name="Graphic 11" descr="Crown">
            <a:extLst>
              <a:ext uri="{FF2B5EF4-FFF2-40B4-BE49-F238E27FC236}">
                <a16:creationId xmlns:a16="http://schemas.microsoft.com/office/drawing/2014/main" id="{A70B8192-CD89-489E-8DCF-C84A02CEC5D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33909" y="1798008"/>
            <a:ext cx="313391" cy="313391"/>
          </a:xfrm>
          <a:prstGeom prst="rect">
            <a:avLst/>
          </a:prstGeom>
        </p:spPr>
      </p:pic>
      <p:pic>
        <p:nvPicPr>
          <p:cNvPr id="14" name="Graphic 13" descr="Wine">
            <a:extLst>
              <a:ext uri="{FF2B5EF4-FFF2-40B4-BE49-F238E27FC236}">
                <a16:creationId xmlns:a16="http://schemas.microsoft.com/office/drawing/2014/main" id="{52C2AC7E-D7C3-4C4B-97BD-A4182D2F978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820517" y="5672554"/>
            <a:ext cx="233323" cy="233323"/>
          </a:xfrm>
          <a:prstGeom prst="rect">
            <a:avLst/>
          </a:prstGeom>
        </p:spPr>
      </p:pic>
      <p:sp>
        <p:nvSpPr>
          <p:cNvPr id="17" name="TextBox 16">
            <a:extLst>
              <a:ext uri="{FF2B5EF4-FFF2-40B4-BE49-F238E27FC236}">
                <a16:creationId xmlns:a16="http://schemas.microsoft.com/office/drawing/2014/main" id="{9076036D-879A-4E50-A779-495227331C76}"/>
              </a:ext>
            </a:extLst>
          </p:cNvPr>
          <p:cNvSpPr txBox="1"/>
          <p:nvPr/>
        </p:nvSpPr>
        <p:spPr>
          <a:xfrm rot="16200000">
            <a:off x="-1858215" y="652740"/>
            <a:ext cx="4683940" cy="369332"/>
          </a:xfrm>
          <a:prstGeom prst="rect">
            <a:avLst/>
          </a:prstGeom>
          <a:noFill/>
        </p:spPr>
        <p:txBody>
          <a:bodyPr wrap="square" rtlCol="0">
            <a:spAutoFit/>
          </a:bodyPr>
          <a:lstStyle/>
          <a:p>
            <a:r>
              <a:rPr lang="en-GB" dirty="0">
                <a:solidFill>
                  <a:srgbClr val="F15732"/>
                </a:solidFill>
              </a:rPr>
              <a:t>Experimental</a:t>
            </a:r>
          </a:p>
        </p:txBody>
      </p:sp>
      <p:sp>
        <p:nvSpPr>
          <p:cNvPr id="18" name="Rectangle 17">
            <a:extLst>
              <a:ext uri="{FF2B5EF4-FFF2-40B4-BE49-F238E27FC236}">
                <a16:creationId xmlns:a16="http://schemas.microsoft.com/office/drawing/2014/main" id="{D126937C-4009-4A66-8825-0C7FD1CCC3A7}"/>
              </a:ext>
            </a:extLst>
          </p:cNvPr>
          <p:cNvSpPr/>
          <p:nvPr/>
        </p:nvSpPr>
        <p:spPr>
          <a:xfrm rot="16200000">
            <a:off x="-569264" y="4469608"/>
            <a:ext cx="2094612" cy="369332"/>
          </a:xfrm>
          <a:prstGeom prst="rect">
            <a:avLst/>
          </a:prstGeom>
        </p:spPr>
        <p:txBody>
          <a:bodyPr wrap="none">
            <a:spAutoFit/>
          </a:bodyPr>
          <a:lstStyle/>
          <a:p>
            <a:r>
              <a:rPr lang="en-GB" dirty="0">
                <a:solidFill>
                  <a:srgbClr val="1DE000"/>
                </a:solidFill>
              </a:rPr>
              <a:t>Patterns &amp; </a:t>
            </a:r>
            <a:r>
              <a:rPr lang="en-GB" dirty="0" err="1">
                <a:solidFill>
                  <a:srgbClr val="1DE000"/>
                </a:solidFill>
              </a:rPr>
              <a:t>Extraling</a:t>
            </a:r>
            <a:r>
              <a:rPr lang="en-GB" dirty="0">
                <a:solidFill>
                  <a:srgbClr val="1DE000"/>
                </a:solidFill>
              </a:rPr>
              <a:t>.</a:t>
            </a:r>
          </a:p>
        </p:txBody>
      </p:sp>
      <p:sp>
        <p:nvSpPr>
          <p:cNvPr id="19" name="Slide Number Placeholder 18">
            <a:extLst>
              <a:ext uri="{FF2B5EF4-FFF2-40B4-BE49-F238E27FC236}">
                <a16:creationId xmlns:a16="http://schemas.microsoft.com/office/drawing/2014/main" id="{FDA51CCF-C085-4ED7-B21F-517781FECC9E}"/>
              </a:ext>
            </a:extLst>
          </p:cNvPr>
          <p:cNvSpPr>
            <a:spLocks noGrp="1"/>
          </p:cNvSpPr>
          <p:nvPr>
            <p:ph type="sldNum" sz="quarter" idx="12"/>
          </p:nvPr>
        </p:nvSpPr>
        <p:spPr/>
        <p:txBody>
          <a:bodyPr/>
          <a:lstStyle/>
          <a:p>
            <a:fld id="{BC03BD33-2603-4E1E-A270-3275D9597DB0}" type="slidenum">
              <a:rPr lang="en-GB" smtClean="0"/>
              <a:t>26</a:t>
            </a:fld>
            <a:endParaRPr lang="en-GB"/>
          </a:p>
        </p:txBody>
      </p:sp>
    </p:spTree>
    <p:extLst>
      <p:ext uri="{BB962C8B-B14F-4D97-AF65-F5344CB8AC3E}">
        <p14:creationId xmlns:p14="http://schemas.microsoft.com/office/powerpoint/2010/main" val="2708919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3FE8-701F-4DDC-9B93-FC65857F67D8}"/>
              </a:ext>
            </a:extLst>
          </p:cNvPr>
          <p:cNvSpPr>
            <a:spLocks noGrp="1"/>
          </p:cNvSpPr>
          <p:nvPr>
            <p:ph type="title"/>
          </p:nvPr>
        </p:nvSpPr>
        <p:spPr>
          <a:xfrm>
            <a:off x="838200" y="193675"/>
            <a:ext cx="10515600" cy="1325563"/>
          </a:xfrm>
        </p:spPr>
        <p:txBody>
          <a:bodyPr/>
          <a:lstStyle/>
          <a:p>
            <a:r>
              <a:rPr lang="en-GB" dirty="0"/>
              <a:t>Workshop program: Friday </a:t>
            </a:r>
            <a:r>
              <a:rPr lang="en-GB" sz="2400" dirty="0"/>
              <a:t>(morning)</a:t>
            </a:r>
            <a:endParaRPr lang="en-GB" dirty="0"/>
          </a:p>
        </p:txBody>
      </p:sp>
      <p:graphicFrame>
        <p:nvGraphicFramePr>
          <p:cNvPr id="5" name="Table 4">
            <a:extLst>
              <a:ext uri="{FF2B5EF4-FFF2-40B4-BE49-F238E27FC236}">
                <a16:creationId xmlns:a16="http://schemas.microsoft.com/office/drawing/2014/main" id="{4CBA9753-CB2A-43DB-92E8-0ED3447F4BB9}"/>
              </a:ext>
            </a:extLst>
          </p:cNvPr>
          <p:cNvGraphicFramePr>
            <a:graphicFrameLocks noGrp="1"/>
          </p:cNvGraphicFramePr>
          <p:nvPr>
            <p:extLst>
              <p:ext uri="{D42A27DB-BD31-4B8C-83A1-F6EECF244321}">
                <p14:modId xmlns:p14="http://schemas.microsoft.com/office/powerpoint/2010/main" val="2257405946"/>
              </p:ext>
            </p:extLst>
          </p:nvPr>
        </p:nvGraphicFramePr>
        <p:xfrm>
          <a:off x="668421" y="1446908"/>
          <a:ext cx="10978149" cy="5286632"/>
        </p:xfrm>
        <a:graphic>
          <a:graphicData uri="http://schemas.openxmlformats.org/drawingml/2006/table">
            <a:tbl>
              <a:tblPr firstRow="1" bandRow="1">
                <a:tableStyleId>{5C22544A-7EE6-4342-B048-85BDC9FD1C3A}</a:tableStyleId>
              </a:tblPr>
              <a:tblGrid>
                <a:gridCol w="1529347">
                  <a:extLst>
                    <a:ext uri="{9D8B030D-6E8A-4147-A177-3AD203B41FA5}">
                      <a16:colId xmlns:a16="http://schemas.microsoft.com/office/drawing/2014/main" val="211149659"/>
                    </a:ext>
                  </a:extLst>
                </a:gridCol>
                <a:gridCol w="3307682">
                  <a:extLst>
                    <a:ext uri="{9D8B030D-6E8A-4147-A177-3AD203B41FA5}">
                      <a16:colId xmlns:a16="http://schemas.microsoft.com/office/drawing/2014/main" val="451463168"/>
                    </a:ext>
                  </a:extLst>
                </a:gridCol>
                <a:gridCol w="6141120">
                  <a:extLst>
                    <a:ext uri="{9D8B030D-6E8A-4147-A177-3AD203B41FA5}">
                      <a16:colId xmlns:a16="http://schemas.microsoft.com/office/drawing/2014/main" val="2877717323"/>
                    </a:ext>
                  </a:extLst>
                </a:gridCol>
              </a:tblGrid>
              <a:tr h="370840">
                <a:tc>
                  <a:txBody>
                    <a:bodyPr/>
                    <a:lstStyle/>
                    <a:p>
                      <a:endParaRPr lang="en-GB" dirty="0"/>
                    </a:p>
                  </a:txBody>
                  <a:tcPr>
                    <a:noFill/>
                  </a:tcPr>
                </a:tc>
                <a:tc>
                  <a:txBody>
                    <a:bodyPr/>
                    <a:lstStyle/>
                    <a:p>
                      <a:endParaRPr lang="en-GB"/>
                    </a:p>
                  </a:txBody>
                  <a:tcPr>
                    <a:lnB w="12700" cap="flat" cmpd="sng" algn="ctr">
                      <a:noFill/>
                      <a:prstDash val="solid"/>
                      <a:round/>
                      <a:headEnd type="none" w="med" len="med"/>
                      <a:tailEnd type="none" w="med" len="med"/>
                    </a:lnB>
                    <a:noFill/>
                  </a:tcPr>
                </a:tc>
                <a:tc>
                  <a:txBody>
                    <a:bodyPr/>
                    <a:lstStyle/>
                    <a:p>
                      <a:endParaRPr lang="en-GB"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2287167554"/>
                  </a:ext>
                </a:extLst>
              </a:tr>
              <a:tr h="975496">
                <a:tc>
                  <a:txBody>
                    <a:bodyPr/>
                    <a:lstStyle/>
                    <a:p>
                      <a:r>
                        <a:rPr lang="en-GB" dirty="0"/>
                        <a:t>9.00 - 9.25</a:t>
                      </a:r>
                    </a:p>
                  </a:txBody>
                  <a:tcPr>
                    <a:lnR w="12700" cap="flat" cmpd="sng" algn="ctr">
                      <a:noFill/>
                      <a:prstDash val="solid"/>
                      <a:round/>
                      <a:headEnd type="none" w="med" len="med"/>
                      <a:tailEnd type="none" w="med" len="med"/>
                    </a:lnR>
                    <a:solidFill>
                      <a:srgbClr val="1DE000"/>
                    </a:solidFill>
                  </a:tcPr>
                </a:tc>
                <a:tc>
                  <a:txBody>
                    <a:bodyPr/>
                    <a:lstStyle/>
                    <a:p>
                      <a:r>
                        <a:rPr lang="en-GB" sz="1800" kern="1200" dirty="0">
                          <a:solidFill>
                            <a:schemeClr val="dk1"/>
                          </a:solidFill>
                          <a:effectLst/>
                          <a:latin typeface="+mn-lt"/>
                          <a:ea typeface="+mn-ea"/>
                          <a:cs typeface="+mn-cs"/>
                        </a:rPr>
                        <a:t>Simon </a:t>
                      </a:r>
                      <a:r>
                        <a:rPr lang="en-GB" sz="1800" b="1" kern="1200" dirty="0">
                          <a:solidFill>
                            <a:schemeClr val="dk1"/>
                          </a:solidFill>
                          <a:effectLst/>
                          <a:latin typeface="+mn-lt"/>
                          <a:ea typeface="+mn-ea"/>
                          <a:cs typeface="+mn-cs"/>
                        </a:rPr>
                        <a:t>Greenhill</a:t>
                      </a:r>
                      <a:r>
                        <a:rPr lang="en-GB" sz="1800" kern="1200" dirty="0">
                          <a:solidFill>
                            <a:schemeClr val="dk1"/>
                          </a:solidFill>
                          <a:effectLst/>
                          <a:latin typeface="+mn-lt"/>
                          <a:ea typeface="+mn-ea"/>
                          <a:cs typeface="+mn-cs"/>
                        </a:rPr>
                        <a:t>, Lindell </a:t>
                      </a:r>
                      <a:r>
                        <a:rPr lang="en-GB" sz="1800" b="1" kern="1200" dirty="0">
                          <a:solidFill>
                            <a:schemeClr val="dk1"/>
                          </a:solidFill>
                          <a:effectLst/>
                          <a:latin typeface="+mn-lt"/>
                          <a:ea typeface="+mn-ea"/>
                          <a:cs typeface="+mn-cs"/>
                        </a:rPr>
                        <a:t>Bromham</a:t>
                      </a:r>
                      <a:r>
                        <a:rPr lang="en-GB" sz="1800" kern="1200" dirty="0">
                          <a:solidFill>
                            <a:schemeClr val="dk1"/>
                          </a:solidFill>
                          <a:effectLst/>
                          <a:latin typeface="+mn-lt"/>
                          <a:ea typeface="+mn-ea"/>
                          <a:cs typeface="+mn-cs"/>
                        </a:rPr>
                        <a:t>, Marcel </a:t>
                      </a:r>
                      <a:r>
                        <a:rPr lang="en-GB" sz="1800" b="1" kern="1200" dirty="0">
                          <a:solidFill>
                            <a:schemeClr val="dk1"/>
                          </a:solidFill>
                          <a:effectLst/>
                          <a:latin typeface="+mn-lt"/>
                          <a:ea typeface="+mn-ea"/>
                          <a:cs typeface="+mn-cs"/>
                        </a:rPr>
                        <a:t>Cardillo</a:t>
                      </a:r>
                      <a:r>
                        <a:rPr lang="en-GB" sz="1800" kern="1200" dirty="0">
                          <a:solidFill>
                            <a:schemeClr val="dk1"/>
                          </a:solidFill>
                          <a:effectLst/>
                          <a:latin typeface="+mn-lt"/>
                          <a:ea typeface="+mn-ea"/>
                          <a:cs typeface="+mn-cs"/>
                        </a:rPr>
                        <a:t>, </a:t>
                      </a:r>
                    </a:p>
                    <a:p>
                      <a:r>
                        <a:rPr lang="en-GB" sz="1800" kern="1200" dirty="0">
                          <a:solidFill>
                            <a:schemeClr val="dk1"/>
                          </a:solidFill>
                          <a:effectLst/>
                          <a:latin typeface="+mn-lt"/>
                          <a:ea typeface="+mn-ea"/>
                          <a:cs typeface="+mn-cs"/>
                        </a:rPr>
                        <a:t>Hilde </a:t>
                      </a:r>
                      <a:r>
                        <a:rPr lang="en-GB" sz="1800" b="1" kern="1200" dirty="0">
                          <a:solidFill>
                            <a:schemeClr val="dk1"/>
                          </a:solidFill>
                          <a:effectLst/>
                          <a:latin typeface="+mn-lt"/>
                          <a:ea typeface="+mn-ea"/>
                          <a:cs typeface="+mn-cs"/>
                        </a:rPr>
                        <a:t>Schneemann</a:t>
                      </a:r>
                      <a:r>
                        <a:rPr lang="en-GB" sz="1800" kern="1200" dirty="0">
                          <a:solidFill>
                            <a:schemeClr val="dk1"/>
                          </a:solidFill>
                          <a:effectLst/>
                          <a:latin typeface="+mn-lt"/>
                          <a:ea typeface="+mn-ea"/>
                          <a:cs typeface="+mn-cs"/>
                        </a:rPr>
                        <a:t> &amp; Xia </a:t>
                      </a:r>
                      <a:r>
                        <a:rPr lang="en-GB" sz="1800" b="1" kern="1200" dirty="0">
                          <a:solidFill>
                            <a:schemeClr val="dk1"/>
                          </a:solidFill>
                          <a:effectLst/>
                          <a:latin typeface="+mn-lt"/>
                          <a:ea typeface="+mn-ea"/>
                          <a:cs typeface="+mn-cs"/>
                        </a:rPr>
                        <a:t>Hu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i="1" dirty="0"/>
                        <a:t>Testing the complex relationship between language diversity, biodiversity, and ecology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8669058"/>
                  </a:ext>
                </a:extLst>
              </a:tr>
              <a:tr h="845956">
                <a:tc>
                  <a:txBody>
                    <a:bodyPr/>
                    <a:lstStyle/>
                    <a:p>
                      <a:r>
                        <a:rPr lang="en-GB" sz="1800" kern="1200" dirty="0">
                          <a:solidFill>
                            <a:schemeClr val="dk1"/>
                          </a:solidFill>
                          <a:effectLst/>
                          <a:latin typeface="+mn-lt"/>
                          <a:ea typeface="+mn-ea"/>
                          <a:cs typeface="+mn-cs"/>
                        </a:rPr>
                        <a:t>9.30 - 9.55</a:t>
                      </a:r>
                    </a:p>
                    <a:p>
                      <a:endParaRPr lang="en-GB" dirty="0"/>
                    </a:p>
                  </a:txBody>
                  <a:tcPr>
                    <a:lnR w="12700" cap="flat" cmpd="sng" algn="ctr">
                      <a:noFill/>
                      <a:prstDash val="solid"/>
                      <a:round/>
                      <a:headEnd type="none" w="med" len="med"/>
                      <a:tailEnd type="none" w="med" len="med"/>
                    </a:lnR>
                    <a:solidFill>
                      <a:srgbClr val="1DE000"/>
                    </a:solidFill>
                  </a:tcPr>
                </a:tc>
                <a:tc>
                  <a:txBody>
                    <a:bodyPr/>
                    <a:lstStyle/>
                    <a:p>
                      <a:r>
                        <a:rPr lang="en-GB" dirty="0"/>
                        <a:t>Cristina </a:t>
                      </a:r>
                      <a:r>
                        <a:rPr lang="en-GB" b="1" dirty="0" err="1"/>
                        <a:t>Guardiano</a:t>
                      </a:r>
                      <a:r>
                        <a:rPr lang="en-GB" dirty="0"/>
                        <a:t> &amp; Giuseppe </a:t>
                      </a:r>
                      <a:r>
                        <a:rPr lang="en-GB" b="1" dirty="0" err="1"/>
                        <a:t>Longobardi</a:t>
                      </a:r>
                      <a:endParaRPr lang="en-GB"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i="1" dirty="0"/>
                        <a:t>Syntactic theory and human diversity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6446027"/>
                  </a:ext>
                </a:extLst>
              </a:tr>
              <a:tr h="533022">
                <a:tc>
                  <a:txBody>
                    <a:bodyPr/>
                    <a:lstStyle/>
                    <a:p>
                      <a:r>
                        <a:rPr lang="en-GB" dirty="0"/>
                        <a:t>10.00 - 10.55</a:t>
                      </a:r>
                    </a:p>
                  </a:txBody>
                  <a:tcPr>
                    <a:lnR w="12700" cap="flat" cmpd="sng" algn="ctr">
                      <a:noFill/>
                      <a:prstDash val="solid"/>
                      <a:round/>
                      <a:headEnd type="none" w="med" len="med"/>
                      <a:tailEnd type="none" w="med" len="med"/>
                    </a:lnR>
                    <a:noFill/>
                  </a:tcPr>
                </a:tc>
                <a:tc>
                  <a:txBody>
                    <a:bodyPr/>
                    <a:lstStyle/>
                    <a:p>
                      <a:r>
                        <a:rPr lang="en-GB" sz="1800" b="1" kern="1200" dirty="0">
                          <a:solidFill>
                            <a:schemeClr val="dk1"/>
                          </a:solidFill>
                          <a:effectLst/>
                          <a:latin typeface="+mn-lt"/>
                          <a:ea typeface="+mn-ea"/>
                          <a:cs typeface="+mn-cs"/>
                        </a:rPr>
                        <a:t>Plenary</a:t>
                      </a:r>
                      <a:endParaRPr lang="en-GB" sz="180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kern="1200" dirty="0">
                          <a:solidFill>
                            <a:schemeClr val="dk1"/>
                          </a:solidFill>
                          <a:effectLst/>
                          <a:latin typeface="+mn-lt"/>
                          <a:ea typeface="+mn-ea"/>
                          <a:cs typeface="+mn-cs"/>
                        </a:rPr>
                        <a:t>(Maria </a:t>
                      </a:r>
                      <a:r>
                        <a:rPr lang="en-GB" sz="1800" b="0" kern="1200" dirty="0" err="1">
                          <a:solidFill>
                            <a:schemeClr val="dk1"/>
                          </a:solidFill>
                          <a:effectLst/>
                          <a:latin typeface="+mn-lt"/>
                          <a:ea typeface="+mn-ea"/>
                          <a:cs typeface="+mn-cs"/>
                        </a:rPr>
                        <a:t>Koptjevskaja</a:t>
                      </a:r>
                      <a:r>
                        <a:rPr lang="en-GB" sz="1800" b="0" kern="1200" dirty="0">
                          <a:solidFill>
                            <a:schemeClr val="dk1"/>
                          </a:solidFill>
                          <a:effectLst/>
                          <a:latin typeface="+mn-lt"/>
                          <a:ea typeface="+mn-ea"/>
                          <a:cs typeface="+mn-cs"/>
                        </a:rPr>
                        <a:t>-Tamm, Stockholm</a:t>
                      </a:r>
                      <a:r>
                        <a:rPr lang="en-GB" sz="1800" kern="1200" dirty="0">
                          <a:solidFill>
                            <a:schemeClr val="dk1"/>
                          </a:solidFill>
                          <a:effectLst/>
                          <a:latin typeface="+mn-lt"/>
                          <a:ea typeface="+mn-ea"/>
                          <a:cs typeface="+mn-cs"/>
                        </a:rPr>
                        <a:t>)</a:t>
                      </a:r>
                      <a:endParaRPr lang="en-GB"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745657"/>
                  </a:ext>
                </a:extLst>
              </a:tr>
              <a:tr h="486032">
                <a:tc>
                  <a:txBody>
                    <a:bodyPr/>
                    <a:lstStyle/>
                    <a:p>
                      <a:r>
                        <a:rPr lang="en-GB" dirty="0"/>
                        <a:t>11.00 - 11.30 </a:t>
                      </a:r>
                    </a:p>
                  </a:txBody>
                  <a:tcPr>
                    <a:lnR w="12700" cap="flat" cmpd="sng" algn="ctr">
                      <a:noFill/>
                      <a:prstDash val="solid"/>
                      <a:round/>
                      <a:headEnd type="none" w="med" len="med"/>
                      <a:tailEnd type="none" w="med" len="med"/>
                    </a:lnR>
                    <a:noFill/>
                  </a:tcPr>
                </a:tc>
                <a:tc>
                  <a:txBody>
                    <a:bodyPr/>
                    <a:lstStyle/>
                    <a:p>
                      <a:r>
                        <a:rPr lang="en-GB" b="1" dirty="0"/>
                        <a:t>Coffee Break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4201609"/>
                  </a:ext>
                </a:extLst>
              </a:tr>
              <a:tr h="439042">
                <a:tc>
                  <a:txBody>
                    <a:bodyPr/>
                    <a:lstStyle/>
                    <a:p>
                      <a:r>
                        <a:rPr lang="en-GB" dirty="0"/>
                        <a:t>11.30 - 11.55</a:t>
                      </a:r>
                    </a:p>
                  </a:txBody>
                  <a:tcPr>
                    <a:lnR w="12700" cap="flat" cmpd="sng" algn="ctr">
                      <a:noFill/>
                      <a:prstDash val="solid"/>
                      <a:round/>
                      <a:headEnd type="none" w="med" len="med"/>
                      <a:tailEnd type="none" w="med" len="med"/>
                    </a:lnR>
                    <a:solidFill>
                      <a:srgbClr val="F4A297"/>
                    </a:solidFill>
                  </a:tcPr>
                </a:tc>
                <a:tc>
                  <a:txBody>
                    <a:bodyPr/>
                    <a:lstStyle/>
                    <a:p>
                      <a:r>
                        <a:rPr lang="en-GB" sz="1800" b="0" kern="1200" dirty="0">
                          <a:solidFill>
                            <a:schemeClr val="dk1"/>
                          </a:solidFill>
                          <a:effectLst/>
                          <a:latin typeface="+mn-lt"/>
                          <a:ea typeface="+mn-ea"/>
                          <a:cs typeface="+mn-cs"/>
                        </a:rPr>
                        <a:t>Gerhard</a:t>
                      </a:r>
                      <a:r>
                        <a:rPr lang="en-GB" sz="1800" b="1" kern="1200" dirty="0">
                          <a:solidFill>
                            <a:schemeClr val="dk1"/>
                          </a:solidFill>
                          <a:effectLst/>
                          <a:latin typeface="+mn-lt"/>
                          <a:ea typeface="+mn-ea"/>
                          <a:cs typeface="+mn-cs"/>
                        </a:rPr>
                        <a:t> J</a:t>
                      </a:r>
                      <a:r>
                        <a:rPr lang="de-DE" sz="1800" b="1" kern="1200" dirty="0">
                          <a:solidFill>
                            <a:schemeClr val="dk1"/>
                          </a:solidFill>
                          <a:effectLst/>
                          <a:latin typeface="+mn-lt"/>
                          <a:ea typeface="+mn-ea"/>
                          <a:cs typeface="+mn-cs"/>
                        </a:rPr>
                        <a:t>aeger</a:t>
                      </a:r>
                      <a:endParaRPr lang="en-GB" sz="1800" b="1"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i="1" dirty="0"/>
                        <a:t>Typologies in equilibrium</a:t>
                      </a:r>
                      <a:endParaRPr lang="en-GB" sz="1800" i="1"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3167322"/>
                  </a:ext>
                </a:extLst>
              </a:tr>
              <a:tr h="744704">
                <a:tc>
                  <a:txBody>
                    <a:bodyPr/>
                    <a:lstStyle/>
                    <a:p>
                      <a:r>
                        <a:rPr lang="en-GB" dirty="0"/>
                        <a:t>12.00 - 12.25</a:t>
                      </a:r>
                    </a:p>
                  </a:txBody>
                  <a:tcPr>
                    <a:lnR w="12700" cmpd="sng">
                      <a:noFill/>
                    </a:lnR>
                    <a:solidFill>
                      <a:srgbClr val="F4A297"/>
                    </a:solidFill>
                  </a:tcPr>
                </a:tc>
                <a:tc>
                  <a:txBody>
                    <a:bodyPr/>
                    <a:lstStyle/>
                    <a:p>
                      <a:r>
                        <a:rPr lang="en-GB" b="0" dirty="0"/>
                        <a:t>Andres </a:t>
                      </a:r>
                      <a:r>
                        <a:rPr lang="en-GB" b="1" dirty="0" err="1"/>
                        <a:t>Karjus</a:t>
                      </a:r>
                      <a:r>
                        <a:rPr lang="en-GB" b="1" dirty="0"/>
                        <a:t>, </a:t>
                      </a:r>
                      <a:r>
                        <a:rPr lang="en-GB" sz="1800" kern="1200" dirty="0">
                          <a:solidFill>
                            <a:schemeClr val="dk1"/>
                          </a:solidFill>
                          <a:effectLst/>
                          <a:latin typeface="+mn-lt"/>
                          <a:ea typeface="+mn-ea"/>
                          <a:cs typeface="+mn-cs"/>
                        </a:rPr>
                        <a:t>Richard A. </a:t>
                      </a:r>
                      <a:r>
                        <a:rPr lang="en-GB" sz="1800" b="1" kern="1200" dirty="0">
                          <a:solidFill>
                            <a:schemeClr val="dk1"/>
                          </a:solidFill>
                          <a:effectLst/>
                          <a:latin typeface="+mn-lt"/>
                          <a:ea typeface="+mn-ea"/>
                          <a:cs typeface="+mn-cs"/>
                        </a:rPr>
                        <a:t>Blythe</a:t>
                      </a:r>
                      <a:r>
                        <a:rPr lang="en-GB" sz="1800" kern="1200" dirty="0">
                          <a:solidFill>
                            <a:schemeClr val="dk1"/>
                          </a:solidFill>
                          <a:effectLst/>
                          <a:latin typeface="+mn-lt"/>
                          <a:ea typeface="+mn-ea"/>
                          <a:cs typeface="+mn-cs"/>
                        </a:rPr>
                        <a:t>, Simon </a:t>
                      </a:r>
                      <a:r>
                        <a:rPr lang="en-GB" sz="1800" b="1" kern="1200" dirty="0">
                          <a:solidFill>
                            <a:schemeClr val="dk1"/>
                          </a:solidFill>
                          <a:effectLst/>
                          <a:latin typeface="+mn-lt"/>
                          <a:ea typeface="+mn-ea"/>
                          <a:cs typeface="+mn-cs"/>
                        </a:rPr>
                        <a:t>Kirby </a:t>
                      </a:r>
                      <a:r>
                        <a:rPr lang="en-GB" sz="1800" kern="1200" dirty="0">
                          <a:solidFill>
                            <a:schemeClr val="dk1"/>
                          </a:solidFill>
                          <a:effectLst/>
                          <a:latin typeface="+mn-lt"/>
                          <a:ea typeface="+mn-ea"/>
                          <a:cs typeface="+mn-cs"/>
                        </a:rPr>
                        <a:t>&amp; Kenny </a:t>
                      </a:r>
                      <a:r>
                        <a:rPr lang="en-GB" sz="1800" b="1" kern="1200" dirty="0">
                          <a:solidFill>
                            <a:schemeClr val="dk1"/>
                          </a:solidFill>
                          <a:effectLst/>
                          <a:latin typeface="+mn-lt"/>
                          <a:ea typeface="+mn-ea"/>
                          <a:cs typeface="+mn-cs"/>
                        </a:rPr>
                        <a:t>Smith</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i="1" kern="1200" dirty="0">
                          <a:solidFill>
                            <a:schemeClr val="dk1"/>
                          </a:solidFill>
                          <a:effectLst/>
                          <a:latin typeface="+mn-lt"/>
                          <a:ea typeface="+mn-ea"/>
                          <a:cs typeface="+mn-cs"/>
                        </a:rPr>
                        <a:t>Two problems and solutions in evolutionary corpus-</a:t>
                      </a:r>
                    </a:p>
                    <a:p>
                      <a:r>
                        <a:rPr lang="en-GB" sz="1800" i="1" kern="1200" dirty="0">
                          <a:solidFill>
                            <a:schemeClr val="dk1"/>
                          </a:solidFill>
                          <a:effectLst/>
                          <a:latin typeface="+mn-lt"/>
                          <a:ea typeface="+mn-ea"/>
                          <a:cs typeface="+mn-cs"/>
                        </a:rPr>
                        <a:t>based language dynamics research</a:t>
                      </a: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2698278"/>
                  </a:ext>
                </a:extLst>
              </a:tr>
              <a:tr h="520700">
                <a:tc>
                  <a:txBody>
                    <a:bodyPr/>
                    <a:lstStyle/>
                    <a:p>
                      <a:r>
                        <a:rPr lang="en-GB" dirty="0"/>
                        <a:t>12.30 - 12.55</a:t>
                      </a:r>
                    </a:p>
                  </a:txBody>
                  <a:tcPr>
                    <a:lnR w="12700" cmpd="sng">
                      <a:noFill/>
                    </a:lnR>
                    <a:solidFill>
                      <a:srgbClr val="F4A297"/>
                    </a:solidFill>
                  </a:tcPr>
                </a:tc>
                <a:tc>
                  <a:txBody>
                    <a:bodyPr/>
                    <a:lstStyle/>
                    <a:p>
                      <a:r>
                        <a:rPr lang="en-GB" b="0" dirty="0"/>
                        <a:t>Borja</a:t>
                      </a:r>
                      <a:r>
                        <a:rPr lang="en-GB" b="1" dirty="0"/>
                        <a:t> </a:t>
                      </a:r>
                      <a:r>
                        <a:rPr lang="en-GB" b="1" dirty="0" err="1"/>
                        <a:t>Herce</a:t>
                      </a:r>
                      <a:r>
                        <a:rPr lang="en-GB" b="1" dirty="0"/>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dirty="0"/>
                        <a:t>Language evolution in the absence of functional pressures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09317780"/>
                  </a:ext>
                </a:extLst>
              </a:tr>
              <a:tr h="370840">
                <a:tc>
                  <a:txBody>
                    <a:bodyPr/>
                    <a:lstStyle/>
                    <a:p>
                      <a:endParaRPr lang="en-GB"/>
                    </a:p>
                  </a:txBody>
                  <a:tcPr>
                    <a:lnR w="12700" cmpd="sng">
                      <a:noFill/>
                    </a:lnR>
                    <a:noFill/>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GB"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8720044"/>
                  </a:ext>
                </a:extLst>
              </a:tr>
            </a:tbl>
          </a:graphicData>
        </a:graphic>
      </p:graphicFrame>
      <p:pic>
        <p:nvPicPr>
          <p:cNvPr id="7" name="Graphic 6" descr="Theatre">
            <a:extLst>
              <a:ext uri="{FF2B5EF4-FFF2-40B4-BE49-F238E27FC236}">
                <a16:creationId xmlns:a16="http://schemas.microsoft.com/office/drawing/2014/main" id="{6C35394E-EE0D-4F61-8D83-617AC568D47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85433" y="3695700"/>
            <a:ext cx="234950" cy="234950"/>
          </a:xfrm>
          <a:prstGeom prst="rect">
            <a:avLst/>
          </a:prstGeom>
        </p:spPr>
      </p:pic>
      <p:pic>
        <p:nvPicPr>
          <p:cNvPr id="8" name="Graphic 7" descr="Tea">
            <a:extLst>
              <a:ext uri="{FF2B5EF4-FFF2-40B4-BE49-F238E27FC236}">
                <a16:creationId xmlns:a16="http://schemas.microsoft.com/office/drawing/2014/main" id="{46EE9A7A-F446-4D01-8A08-23D49FD9D3F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23694" y="4149251"/>
            <a:ext cx="313391" cy="313391"/>
          </a:xfrm>
          <a:prstGeom prst="rect">
            <a:avLst/>
          </a:prstGeom>
        </p:spPr>
      </p:pic>
      <p:sp>
        <p:nvSpPr>
          <p:cNvPr id="11" name="Rectangle 10">
            <a:extLst>
              <a:ext uri="{FF2B5EF4-FFF2-40B4-BE49-F238E27FC236}">
                <a16:creationId xmlns:a16="http://schemas.microsoft.com/office/drawing/2014/main" id="{16B2257B-9E7D-4682-BCCD-CB2E2DBA206A}"/>
              </a:ext>
            </a:extLst>
          </p:cNvPr>
          <p:cNvSpPr/>
          <p:nvPr/>
        </p:nvSpPr>
        <p:spPr>
          <a:xfrm rot="16200000">
            <a:off x="-563551" y="2463728"/>
            <a:ext cx="2094612" cy="369332"/>
          </a:xfrm>
          <a:prstGeom prst="rect">
            <a:avLst/>
          </a:prstGeom>
        </p:spPr>
        <p:txBody>
          <a:bodyPr wrap="none">
            <a:spAutoFit/>
          </a:bodyPr>
          <a:lstStyle/>
          <a:p>
            <a:r>
              <a:rPr lang="en-GB" dirty="0">
                <a:solidFill>
                  <a:srgbClr val="1DE000"/>
                </a:solidFill>
              </a:rPr>
              <a:t>Patterns &amp; </a:t>
            </a:r>
            <a:r>
              <a:rPr lang="en-GB" dirty="0" err="1">
                <a:solidFill>
                  <a:srgbClr val="1DE000"/>
                </a:solidFill>
              </a:rPr>
              <a:t>Extraling</a:t>
            </a:r>
            <a:r>
              <a:rPr lang="en-GB" dirty="0">
                <a:solidFill>
                  <a:srgbClr val="1DE000"/>
                </a:solidFill>
              </a:rPr>
              <a:t>.</a:t>
            </a:r>
          </a:p>
        </p:txBody>
      </p:sp>
      <p:sp>
        <p:nvSpPr>
          <p:cNvPr id="12" name="Rectangle 11">
            <a:extLst>
              <a:ext uri="{FF2B5EF4-FFF2-40B4-BE49-F238E27FC236}">
                <a16:creationId xmlns:a16="http://schemas.microsoft.com/office/drawing/2014/main" id="{626CF8A5-1315-4114-9953-9A46BA6F0B59}"/>
              </a:ext>
            </a:extLst>
          </p:cNvPr>
          <p:cNvSpPr/>
          <p:nvPr/>
        </p:nvSpPr>
        <p:spPr>
          <a:xfrm rot="16200000">
            <a:off x="-542163" y="5325282"/>
            <a:ext cx="2051844" cy="369332"/>
          </a:xfrm>
          <a:prstGeom prst="rect">
            <a:avLst/>
          </a:prstGeom>
        </p:spPr>
        <p:txBody>
          <a:bodyPr wrap="none">
            <a:spAutoFit/>
          </a:bodyPr>
          <a:lstStyle/>
          <a:p>
            <a:r>
              <a:rPr lang="en-GB" dirty="0">
                <a:solidFill>
                  <a:srgbClr val="F4A297"/>
                </a:solidFill>
              </a:rPr>
              <a:t>Dynamics &amp; Change</a:t>
            </a:r>
          </a:p>
        </p:txBody>
      </p:sp>
      <p:sp>
        <p:nvSpPr>
          <p:cNvPr id="13" name="Slide Number Placeholder 12">
            <a:extLst>
              <a:ext uri="{FF2B5EF4-FFF2-40B4-BE49-F238E27FC236}">
                <a16:creationId xmlns:a16="http://schemas.microsoft.com/office/drawing/2014/main" id="{9A99A2CE-7D7C-43F9-B541-C44F0F303079}"/>
              </a:ext>
            </a:extLst>
          </p:cNvPr>
          <p:cNvSpPr>
            <a:spLocks noGrp="1"/>
          </p:cNvSpPr>
          <p:nvPr>
            <p:ph type="sldNum" sz="quarter" idx="12"/>
          </p:nvPr>
        </p:nvSpPr>
        <p:spPr/>
        <p:txBody>
          <a:bodyPr/>
          <a:lstStyle/>
          <a:p>
            <a:fld id="{BC03BD33-2603-4E1E-A270-3275D9597DB0}" type="slidenum">
              <a:rPr lang="en-GB" smtClean="0"/>
              <a:t>27</a:t>
            </a:fld>
            <a:endParaRPr lang="en-GB"/>
          </a:p>
        </p:txBody>
      </p:sp>
    </p:spTree>
    <p:extLst>
      <p:ext uri="{BB962C8B-B14F-4D97-AF65-F5344CB8AC3E}">
        <p14:creationId xmlns:p14="http://schemas.microsoft.com/office/powerpoint/2010/main" val="3269368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3FE8-701F-4DDC-9B93-FC65857F67D8}"/>
              </a:ext>
            </a:extLst>
          </p:cNvPr>
          <p:cNvSpPr>
            <a:spLocks noGrp="1"/>
          </p:cNvSpPr>
          <p:nvPr>
            <p:ph type="title"/>
          </p:nvPr>
        </p:nvSpPr>
        <p:spPr>
          <a:xfrm>
            <a:off x="838200" y="155575"/>
            <a:ext cx="10515600" cy="1325563"/>
          </a:xfrm>
        </p:spPr>
        <p:txBody>
          <a:bodyPr/>
          <a:lstStyle/>
          <a:p>
            <a:r>
              <a:rPr lang="en-GB" dirty="0"/>
              <a:t>Workshop program: Friday </a:t>
            </a:r>
            <a:r>
              <a:rPr lang="en-GB" sz="2400" dirty="0"/>
              <a:t>(afternoon)</a:t>
            </a:r>
            <a:endParaRPr lang="en-GB" dirty="0"/>
          </a:p>
        </p:txBody>
      </p:sp>
      <p:graphicFrame>
        <p:nvGraphicFramePr>
          <p:cNvPr id="5" name="Table 4">
            <a:extLst>
              <a:ext uri="{FF2B5EF4-FFF2-40B4-BE49-F238E27FC236}">
                <a16:creationId xmlns:a16="http://schemas.microsoft.com/office/drawing/2014/main" id="{4CBA9753-CB2A-43DB-92E8-0ED3447F4BB9}"/>
              </a:ext>
            </a:extLst>
          </p:cNvPr>
          <p:cNvGraphicFramePr>
            <a:graphicFrameLocks noGrp="1"/>
          </p:cNvGraphicFramePr>
          <p:nvPr>
            <p:extLst>
              <p:ext uri="{D42A27DB-BD31-4B8C-83A1-F6EECF244321}">
                <p14:modId xmlns:p14="http://schemas.microsoft.com/office/powerpoint/2010/main" val="1340249023"/>
              </p:ext>
            </p:extLst>
          </p:nvPr>
        </p:nvGraphicFramePr>
        <p:xfrm>
          <a:off x="606926" y="1199258"/>
          <a:ext cx="10978147" cy="5286632"/>
        </p:xfrm>
        <a:graphic>
          <a:graphicData uri="http://schemas.openxmlformats.org/drawingml/2006/table">
            <a:tbl>
              <a:tblPr firstRow="1" bandRow="1">
                <a:tableStyleId>{5C22544A-7EE6-4342-B048-85BDC9FD1C3A}</a:tableStyleId>
              </a:tblPr>
              <a:tblGrid>
                <a:gridCol w="1529347">
                  <a:extLst>
                    <a:ext uri="{9D8B030D-6E8A-4147-A177-3AD203B41FA5}">
                      <a16:colId xmlns:a16="http://schemas.microsoft.com/office/drawing/2014/main" val="211149659"/>
                    </a:ext>
                  </a:extLst>
                </a:gridCol>
                <a:gridCol w="3498182">
                  <a:extLst>
                    <a:ext uri="{9D8B030D-6E8A-4147-A177-3AD203B41FA5}">
                      <a16:colId xmlns:a16="http://schemas.microsoft.com/office/drawing/2014/main" val="451463168"/>
                    </a:ext>
                  </a:extLst>
                </a:gridCol>
                <a:gridCol w="5950618">
                  <a:extLst>
                    <a:ext uri="{9D8B030D-6E8A-4147-A177-3AD203B41FA5}">
                      <a16:colId xmlns:a16="http://schemas.microsoft.com/office/drawing/2014/main" val="2877717323"/>
                    </a:ext>
                  </a:extLst>
                </a:gridCol>
              </a:tblGrid>
              <a:tr h="370840">
                <a:tc>
                  <a:txBody>
                    <a:bodyPr/>
                    <a:lstStyle/>
                    <a:p>
                      <a:endParaRPr lang="en-GB" dirty="0"/>
                    </a:p>
                  </a:txBody>
                  <a:tcPr>
                    <a:noFill/>
                  </a:tcPr>
                </a:tc>
                <a:tc>
                  <a:txBody>
                    <a:bodyPr/>
                    <a:lstStyle/>
                    <a:p>
                      <a:endParaRPr lang="en-GB"/>
                    </a:p>
                  </a:txBody>
                  <a:tcPr>
                    <a:lnB w="38100" cmpd="sng">
                      <a:noFill/>
                    </a:lnB>
                    <a:noFill/>
                  </a:tcPr>
                </a:tc>
                <a:tc>
                  <a:txBody>
                    <a:bodyPr/>
                    <a:lstStyle/>
                    <a:p>
                      <a:endParaRPr lang="en-GB" dirty="0"/>
                    </a:p>
                  </a:txBody>
                  <a:tcPr>
                    <a:lnB w="38100" cmpd="sng">
                      <a:noFill/>
                    </a:lnB>
                    <a:noFill/>
                  </a:tcPr>
                </a:tc>
                <a:extLst>
                  <a:ext uri="{0D108BD9-81ED-4DB2-BD59-A6C34878D82A}">
                    <a16:rowId xmlns:a16="http://schemas.microsoft.com/office/drawing/2014/main" val="2287167554"/>
                  </a:ext>
                </a:extLst>
              </a:tr>
              <a:tr h="544452">
                <a:tc>
                  <a:txBody>
                    <a:bodyPr/>
                    <a:lstStyle/>
                    <a:p>
                      <a:r>
                        <a:rPr lang="en-GB" dirty="0"/>
                        <a:t>13.00 - 14.00</a:t>
                      </a:r>
                    </a:p>
                  </a:txBody>
                  <a:tcPr>
                    <a:lnR w="12700" cmpd="sng">
                      <a:noFill/>
                    </a:ln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Lunch Break</a:t>
                      </a: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i="1" dirty="0"/>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7989499"/>
                  </a:ext>
                </a:extLst>
              </a:tr>
              <a:tr h="728980">
                <a:tc>
                  <a:txBody>
                    <a:bodyPr/>
                    <a:lstStyle/>
                    <a:p>
                      <a:r>
                        <a:rPr lang="en-GB" dirty="0"/>
                        <a:t>14.00 - 14.25</a:t>
                      </a:r>
                    </a:p>
                  </a:txBody>
                  <a:tcPr>
                    <a:lnR w="12700" cmpd="sng">
                      <a:noFill/>
                    </a:lnR>
                    <a:solidFill>
                      <a:srgbClr val="29A8DD"/>
                    </a:solidFill>
                  </a:tcPr>
                </a:tc>
                <a:tc>
                  <a:txBody>
                    <a:bodyPr/>
                    <a:lstStyle/>
                    <a:p>
                      <a:r>
                        <a:rPr lang="en-GB" dirty="0"/>
                        <a:t>Dariusz </a:t>
                      </a:r>
                      <a:r>
                        <a:rPr lang="en-GB" b="1" dirty="0" err="1"/>
                        <a:t>Kalociński</a:t>
                      </a:r>
                      <a:endParaRPr lang="en-GB" sz="1800" b="1" kern="1200" dirty="0">
                        <a:solidFill>
                          <a:schemeClr val="dk1"/>
                        </a:solidFill>
                        <a:effectLst/>
                        <a:latin typeface="+mn-lt"/>
                        <a:ea typeface="+mn-ea"/>
                        <a:cs typeface="+mn-cs"/>
                      </a:endParaRP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i="1" dirty="0"/>
                        <a:t>Scalar language under communicative pressure: road to “most”</a:t>
                      </a:r>
                    </a:p>
                  </a:txBody>
                  <a:tcPr>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8669058"/>
                  </a:ext>
                </a:extLst>
              </a:tr>
              <a:tr h="788670">
                <a:tc>
                  <a:txBody>
                    <a:bodyPr/>
                    <a:lstStyle/>
                    <a:p>
                      <a:r>
                        <a:rPr lang="en-GB" dirty="0"/>
                        <a:t>14.30 - 14.55</a:t>
                      </a:r>
                    </a:p>
                  </a:txBody>
                  <a:tcPr>
                    <a:lnR w="12700" cap="flat" cmpd="sng" algn="ctr">
                      <a:noFill/>
                      <a:prstDash val="solid"/>
                      <a:round/>
                      <a:headEnd type="none" w="med" len="med"/>
                      <a:tailEnd type="none" w="med" len="med"/>
                    </a:lnR>
                    <a:solidFill>
                      <a:srgbClr val="29A8D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Fausto </a:t>
                      </a:r>
                      <a:r>
                        <a:rPr lang="en-GB" sz="1800" b="1" kern="1200" dirty="0" err="1">
                          <a:solidFill>
                            <a:schemeClr val="dk1"/>
                          </a:solidFill>
                          <a:effectLst/>
                          <a:latin typeface="+mn-lt"/>
                          <a:ea typeface="+mn-ea"/>
                          <a:cs typeface="+mn-cs"/>
                        </a:rPr>
                        <a:t>Carcassi</a:t>
                      </a:r>
                      <a:r>
                        <a:rPr lang="en-GB" sz="1800" kern="1200" dirty="0">
                          <a:solidFill>
                            <a:schemeClr val="dk1"/>
                          </a:solidFill>
                          <a:effectLst/>
                          <a:latin typeface="+mn-lt"/>
                          <a:ea typeface="+mn-ea"/>
                          <a:cs typeface="+mn-cs"/>
                        </a:rPr>
                        <a:t>, Marieke </a:t>
                      </a:r>
                      <a:r>
                        <a:rPr lang="en-GB" sz="1800" b="1" kern="1200" dirty="0" err="1">
                          <a:solidFill>
                            <a:schemeClr val="dk1"/>
                          </a:solidFill>
                          <a:effectLst/>
                          <a:latin typeface="+mn-lt"/>
                          <a:ea typeface="+mn-ea"/>
                          <a:cs typeface="+mn-cs"/>
                        </a:rPr>
                        <a:t>Schouwstra</a:t>
                      </a:r>
                      <a:r>
                        <a:rPr lang="en-GB" sz="1800" b="1" kern="1200" dirty="0">
                          <a:solidFill>
                            <a:schemeClr val="dk1"/>
                          </a:solidFill>
                          <a:effectLst/>
                          <a:latin typeface="+mn-lt"/>
                          <a:ea typeface="+mn-ea"/>
                          <a:cs typeface="+mn-cs"/>
                        </a:rPr>
                        <a:t> </a:t>
                      </a:r>
                      <a:r>
                        <a:rPr lang="en-GB" sz="1800" kern="1200" dirty="0">
                          <a:solidFill>
                            <a:schemeClr val="dk1"/>
                          </a:solidFill>
                          <a:effectLst/>
                          <a:latin typeface="+mn-lt"/>
                          <a:ea typeface="+mn-ea"/>
                          <a:cs typeface="+mn-cs"/>
                        </a:rPr>
                        <a:t>&amp; Simon </a:t>
                      </a:r>
                      <a:r>
                        <a:rPr lang="en-GB" sz="1800" b="1" kern="1200" dirty="0">
                          <a:solidFill>
                            <a:schemeClr val="dk1"/>
                          </a:solidFill>
                          <a:effectLst/>
                          <a:latin typeface="+mn-lt"/>
                          <a:ea typeface="+mn-ea"/>
                          <a:cs typeface="+mn-cs"/>
                        </a:rPr>
                        <a:t>Kirby</a:t>
                      </a:r>
                      <a:endParaRPr lang="en-GB"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800" i="1" kern="1200" dirty="0">
                          <a:solidFill>
                            <a:schemeClr val="dk1"/>
                          </a:solidFill>
                          <a:effectLst/>
                          <a:latin typeface="+mn-lt"/>
                          <a:ea typeface="+mn-ea"/>
                          <a:cs typeface="+mn-cs"/>
                        </a:rPr>
                        <a:t>The Evolution of Scalar Terms' Semantic Structure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6446027"/>
                  </a:ext>
                </a:extLst>
              </a:tr>
              <a:tr h="501650">
                <a:tc>
                  <a:txBody>
                    <a:bodyPr/>
                    <a:lstStyle/>
                    <a:p>
                      <a:r>
                        <a:rPr lang="en-GB" sz="1800" kern="1200" dirty="0">
                          <a:solidFill>
                            <a:schemeClr val="dk1"/>
                          </a:solidFill>
                          <a:effectLst/>
                          <a:latin typeface="+mn-lt"/>
                          <a:ea typeface="+mn-ea"/>
                          <a:cs typeface="+mn-cs"/>
                        </a:rPr>
                        <a:t>15.00 - 15.25</a:t>
                      </a:r>
                    </a:p>
                  </a:txBody>
                  <a:tcPr>
                    <a:lnR w="12700" cap="flat" cmpd="sng" algn="ctr">
                      <a:noFill/>
                      <a:prstDash val="solid"/>
                      <a:round/>
                      <a:headEnd type="none" w="med" len="med"/>
                      <a:tailEnd type="none" w="med" len="med"/>
                    </a:lnR>
                    <a:solidFill>
                      <a:srgbClr val="29A8DD"/>
                    </a:solidFill>
                  </a:tcPr>
                </a:tc>
                <a:tc>
                  <a:txBody>
                    <a:bodyPr/>
                    <a:lstStyle/>
                    <a:p>
                      <a:r>
                        <a:rPr lang="en-GB" sz="1800" kern="1200" dirty="0">
                          <a:solidFill>
                            <a:schemeClr val="dk1"/>
                          </a:solidFill>
                          <a:effectLst/>
                          <a:latin typeface="+mn-lt"/>
                          <a:ea typeface="+mn-ea"/>
                          <a:cs typeface="+mn-cs"/>
                        </a:rPr>
                        <a:t>Ariel </a:t>
                      </a:r>
                      <a:r>
                        <a:rPr lang="en-GB" sz="1800" b="1" kern="1200" dirty="0">
                          <a:solidFill>
                            <a:schemeClr val="dk1"/>
                          </a:solidFill>
                          <a:effectLst/>
                          <a:latin typeface="+mn-lt"/>
                          <a:ea typeface="+mn-ea"/>
                          <a:cs typeface="+mn-cs"/>
                        </a:rPr>
                        <a:t>Cohen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i="1" dirty="0"/>
                        <a:t>A Natural Prehistory of Negation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745657"/>
                  </a:ext>
                </a:extLst>
              </a:tr>
              <a:tr h="552450">
                <a:tc>
                  <a:txBody>
                    <a:bodyPr/>
                    <a:lstStyle/>
                    <a:p>
                      <a:r>
                        <a:rPr lang="en-GB" dirty="0"/>
                        <a:t>15.30 - 16.00</a:t>
                      </a:r>
                    </a:p>
                  </a:txBody>
                  <a:tcPr>
                    <a:lnR w="12700" cap="flat" cmpd="sng" algn="ctr">
                      <a:noFill/>
                      <a:prstDash val="solid"/>
                      <a:round/>
                      <a:headEnd type="none" w="med" len="med"/>
                      <a:tailEnd type="none" w="med" len="med"/>
                    </a:lnR>
                    <a:noFill/>
                  </a:tcPr>
                </a:tc>
                <a:tc>
                  <a:txBody>
                    <a:bodyPr/>
                    <a:lstStyle/>
                    <a:p>
                      <a:r>
                        <a:rPr lang="en-GB" b="1" dirty="0"/>
                        <a:t>Coffee Break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4201609"/>
                  </a:ext>
                </a:extLst>
              </a:tr>
              <a:tr h="1428750">
                <a:tc>
                  <a:txBody>
                    <a:bodyPr/>
                    <a:lstStyle/>
                    <a:p>
                      <a:r>
                        <a:rPr lang="en-GB" dirty="0"/>
                        <a:t>16.00 - 16.25</a:t>
                      </a:r>
                    </a:p>
                  </a:txBody>
                  <a:tcPr>
                    <a:solidFill>
                      <a:srgbClr val="F4DC22"/>
                    </a:solidFill>
                  </a:tcPr>
                </a:tc>
                <a:tc>
                  <a:txBody>
                    <a:bodyPr/>
                    <a:lstStyle/>
                    <a:p>
                      <a:r>
                        <a:rPr lang="en-GB" sz="1800" kern="1200" dirty="0">
                          <a:solidFill>
                            <a:schemeClr val="dk1"/>
                          </a:solidFill>
                          <a:effectLst/>
                          <a:latin typeface="+mn-lt"/>
                          <a:ea typeface="+mn-ea"/>
                          <a:cs typeface="+mn-cs"/>
                        </a:rPr>
                        <a:t>Bridget </a:t>
                      </a:r>
                      <a:r>
                        <a:rPr lang="en-GB" sz="1800" b="1" kern="1200" dirty="0">
                          <a:solidFill>
                            <a:schemeClr val="dk1"/>
                          </a:solidFill>
                          <a:effectLst/>
                          <a:latin typeface="+mn-lt"/>
                          <a:ea typeface="+mn-ea"/>
                          <a:cs typeface="+mn-cs"/>
                        </a:rPr>
                        <a:t>Samuels</a:t>
                      </a:r>
                      <a:r>
                        <a:rPr lang="en-GB" sz="1800" kern="1200" dirty="0">
                          <a:solidFill>
                            <a:schemeClr val="dk1"/>
                          </a:solidFill>
                          <a:effectLst/>
                          <a:latin typeface="+mn-lt"/>
                          <a:ea typeface="+mn-ea"/>
                          <a:cs typeface="+mn-cs"/>
                        </a:rPr>
                        <a:t>, Pedro T. </a:t>
                      </a:r>
                      <a:r>
                        <a:rPr lang="en-GB" sz="1800" b="1" kern="1200" dirty="0">
                          <a:solidFill>
                            <a:schemeClr val="dk1"/>
                          </a:solidFill>
                          <a:effectLst/>
                          <a:latin typeface="+mn-lt"/>
                          <a:ea typeface="+mn-ea"/>
                          <a:cs typeface="+mn-cs"/>
                        </a:rPr>
                        <a:t>Martins</a:t>
                      </a:r>
                      <a:r>
                        <a:rPr lang="en-GB" sz="1800" kern="1200" dirty="0">
                          <a:solidFill>
                            <a:schemeClr val="dk1"/>
                          </a:solidFill>
                          <a:effectLst/>
                          <a:latin typeface="+mn-lt"/>
                          <a:ea typeface="+mn-ea"/>
                          <a:cs typeface="+mn-cs"/>
                        </a:rPr>
                        <a:t>, Tom </a:t>
                      </a:r>
                      <a:r>
                        <a:rPr lang="en-GB" sz="1800" b="1" kern="1200" dirty="0">
                          <a:solidFill>
                            <a:schemeClr val="dk1"/>
                          </a:solidFill>
                          <a:effectLst/>
                          <a:latin typeface="+mn-lt"/>
                          <a:ea typeface="+mn-ea"/>
                          <a:cs typeface="+mn-cs"/>
                        </a:rPr>
                        <a:t>O'Rourke</a:t>
                      </a:r>
                      <a:r>
                        <a:rPr lang="en-GB" sz="1800" kern="1200" dirty="0">
                          <a:solidFill>
                            <a:schemeClr val="dk1"/>
                          </a:solidFill>
                          <a:effectLst/>
                          <a:latin typeface="+mn-lt"/>
                          <a:ea typeface="+mn-ea"/>
                          <a:cs typeface="+mn-cs"/>
                        </a:rPr>
                        <a:t>, Alejandro </a:t>
                      </a:r>
                      <a:r>
                        <a:rPr lang="en-GB" sz="1800" b="1" kern="1200" dirty="0">
                          <a:solidFill>
                            <a:schemeClr val="dk1"/>
                          </a:solidFill>
                          <a:effectLst/>
                          <a:latin typeface="+mn-lt"/>
                          <a:ea typeface="+mn-ea"/>
                          <a:cs typeface="+mn-cs"/>
                        </a:rPr>
                        <a:t>Muñoz</a:t>
                      </a:r>
                      <a:r>
                        <a:rPr lang="en-GB" sz="1800" kern="1200" dirty="0">
                          <a:solidFill>
                            <a:schemeClr val="dk1"/>
                          </a:solidFill>
                          <a:effectLst/>
                          <a:latin typeface="+mn-lt"/>
                          <a:ea typeface="+mn-ea"/>
                          <a:cs typeface="+mn-cs"/>
                        </a:rPr>
                        <a:t>, Saleh </a:t>
                      </a:r>
                      <a:r>
                        <a:rPr lang="en-GB" sz="1800" b="1" kern="1200" dirty="0" err="1">
                          <a:solidFill>
                            <a:schemeClr val="dk1"/>
                          </a:solidFill>
                          <a:effectLst/>
                          <a:latin typeface="+mn-lt"/>
                          <a:ea typeface="+mn-ea"/>
                          <a:cs typeface="+mn-cs"/>
                        </a:rPr>
                        <a:t>Alamri</a:t>
                      </a:r>
                      <a:r>
                        <a:rPr lang="en-GB" sz="1800" kern="1200" dirty="0">
                          <a:solidFill>
                            <a:schemeClr val="dk1"/>
                          </a:solidFill>
                          <a:effectLst/>
                          <a:latin typeface="+mn-lt"/>
                          <a:ea typeface="+mn-ea"/>
                          <a:cs typeface="+mn-cs"/>
                        </a:rPr>
                        <a:t>, </a:t>
                      </a:r>
                      <a:r>
                        <a:rPr lang="en-GB" sz="1800" kern="1200" dirty="0" err="1">
                          <a:solidFill>
                            <a:schemeClr val="dk1"/>
                          </a:solidFill>
                          <a:effectLst/>
                          <a:latin typeface="+mn-lt"/>
                          <a:ea typeface="+mn-ea"/>
                          <a:cs typeface="+mn-cs"/>
                        </a:rPr>
                        <a:t>Constantina</a:t>
                      </a:r>
                      <a:r>
                        <a:rPr lang="en-GB" sz="1800" kern="1200" dirty="0">
                          <a:solidFill>
                            <a:schemeClr val="dk1"/>
                          </a:solidFill>
                          <a:effectLst/>
                          <a:latin typeface="+mn-lt"/>
                          <a:ea typeface="+mn-ea"/>
                          <a:cs typeface="+mn-cs"/>
                        </a:rPr>
                        <a:t> </a:t>
                      </a:r>
                      <a:r>
                        <a:rPr lang="en-GB" sz="1800" kern="1200" dirty="0" err="1">
                          <a:solidFill>
                            <a:schemeClr val="dk1"/>
                          </a:solidFill>
                          <a:effectLst/>
                          <a:latin typeface="+mn-lt"/>
                          <a:ea typeface="+mn-ea"/>
                          <a:cs typeface="+mn-cs"/>
                        </a:rPr>
                        <a:t>T</a:t>
                      </a:r>
                      <a:r>
                        <a:rPr lang="en-GB" sz="1800" b="1" kern="1200" dirty="0" err="1">
                          <a:solidFill>
                            <a:schemeClr val="dk1"/>
                          </a:solidFill>
                          <a:effectLst/>
                          <a:latin typeface="+mn-lt"/>
                          <a:ea typeface="+mn-ea"/>
                          <a:cs typeface="+mn-cs"/>
                        </a:rPr>
                        <a:t>heofanopoulou</a:t>
                      </a:r>
                      <a:r>
                        <a:rPr lang="en-GB" sz="1800" kern="1200" dirty="0">
                          <a:solidFill>
                            <a:schemeClr val="dk1"/>
                          </a:solidFill>
                          <a:effectLst/>
                          <a:latin typeface="+mn-lt"/>
                          <a:ea typeface="+mn-ea"/>
                          <a:cs typeface="+mn-cs"/>
                        </a:rPr>
                        <a:t> &amp; Cedric </a:t>
                      </a:r>
                      <a:r>
                        <a:rPr lang="en-GB" sz="1800" b="1" kern="1200" dirty="0" err="1">
                          <a:solidFill>
                            <a:schemeClr val="dk1"/>
                          </a:solidFill>
                          <a:effectLst/>
                          <a:latin typeface="+mn-lt"/>
                          <a:ea typeface="+mn-ea"/>
                          <a:cs typeface="+mn-cs"/>
                        </a:rPr>
                        <a:t>Boeckx</a:t>
                      </a:r>
                      <a:endParaRPr lang="en-GB" sz="1800" b="1" kern="1200" dirty="0">
                        <a:solidFill>
                          <a:schemeClr val="dk1"/>
                        </a:solidFill>
                        <a:effectLst/>
                        <a:latin typeface="+mn-lt"/>
                        <a:ea typeface="+mn-ea"/>
                        <a:cs typeface="+mn-cs"/>
                      </a:endParaRPr>
                    </a:p>
                  </a:txBody>
                  <a:tcPr>
                    <a:lnT w="12700" cap="flat" cmpd="sng" algn="ctr">
                      <a:noFill/>
                      <a:prstDash val="solid"/>
                      <a:round/>
                      <a:headEnd type="none" w="med" len="med"/>
                      <a:tailEnd type="none" w="med" len="med"/>
                    </a:lnT>
                    <a:noFill/>
                  </a:tcPr>
                </a:tc>
                <a:tc>
                  <a:txBody>
                    <a:bodyPr/>
                    <a:lstStyle/>
                    <a:p>
                      <a:r>
                        <a:rPr lang="en-GB" i="1" dirty="0"/>
                        <a:t>Rethinking neoteny and neuroplasticity in language evolution</a:t>
                      </a:r>
                      <a:endParaRPr lang="en-GB" sz="1800" i="1" kern="1200" dirty="0">
                        <a:solidFill>
                          <a:schemeClr val="dk1"/>
                        </a:solidFill>
                        <a:effectLst/>
                        <a:latin typeface="+mn-lt"/>
                        <a:ea typeface="+mn-ea"/>
                        <a:cs typeface="+mn-cs"/>
                      </a:endParaRPr>
                    </a:p>
                  </a:txBody>
                  <a:tcPr>
                    <a:lnT w="12700" cap="flat" cmpd="sng" algn="ctr">
                      <a:noFill/>
                      <a:prstDash val="solid"/>
                      <a:round/>
                      <a:headEnd type="none" w="med" len="med"/>
                      <a:tailEnd type="none" w="med" len="med"/>
                    </a:lnT>
                    <a:noFill/>
                  </a:tcPr>
                </a:tc>
                <a:extLst>
                  <a:ext uri="{0D108BD9-81ED-4DB2-BD59-A6C34878D82A}">
                    <a16:rowId xmlns:a16="http://schemas.microsoft.com/office/drawing/2014/main" val="4093167322"/>
                  </a:ext>
                </a:extLst>
              </a:tr>
              <a:tr h="370840">
                <a:tc>
                  <a:txBody>
                    <a:bodyPr/>
                    <a:lstStyle/>
                    <a:p>
                      <a:r>
                        <a:rPr lang="en-GB" dirty="0"/>
                        <a:t>16.30 - 16.55</a:t>
                      </a:r>
                    </a:p>
                  </a:txBody>
                  <a:tcPr>
                    <a:noFill/>
                  </a:tcPr>
                </a:tc>
                <a:tc>
                  <a:txBody>
                    <a:bodyPr/>
                    <a:lstStyle/>
                    <a:p>
                      <a:r>
                        <a:rPr lang="en-GB" b="1" dirty="0"/>
                        <a:t>Discussion</a:t>
                      </a:r>
                    </a:p>
                  </a:txBody>
                  <a:tcPr>
                    <a:noFill/>
                  </a:tcPr>
                </a:tc>
                <a:tc>
                  <a:txBody>
                    <a:bodyPr/>
                    <a:lstStyle/>
                    <a:p>
                      <a:endParaRPr lang="en-GB" i="1" dirty="0"/>
                    </a:p>
                  </a:txBody>
                  <a:tcPr>
                    <a:noFill/>
                  </a:tcPr>
                </a:tc>
                <a:extLst>
                  <a:ext uri="{0D108BD9-81ED-4DB2-BD59-A6C34878D82A}">
                    <a16:rowId xmlns:a16="http://schemas.microsoft.com/office/drawing/2014/main" val="3092698278"/>
                  </a:ext>
                </a:extLst>
              </a:tr>
            </a:tbl>
          </a:graphicData>
        </a:graphic>
      </p:graphicFrame>
      <p:pic>
        <p:nvPicPr>
          <p:cNvPr id="7" name="Graphic 6" descr="Fork and knife">
            <a:extLst>
              <a:ext uri="{FF2B5EF4-FFF2-40B4-BE49-F238E27FC236}">
                <a16:creationId xmlns:a16="http://schemas.microsoft.com/office/drawing/2014/main" id="{BE491F04-D9D5-4DD3-B95A-0C91CD504CA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23694" y="1631394"/>
            <a:ext cx="229156" cy="229156"/>
          </a:xfrm>
          <a:prstGeom prst="rect">
            <a:avLst/>
          </a:prstGeom>
        </p:spPr>
      </p:pic>
      <p:pic>
        <p:nvPicPr>
          <p:cNvPr id="8" name="Graphic 7" descr="Tea">
            <a:extLst>
              <a:ext uri="{FF2B5EF4-FFF2-40B4-BE49-F238E27FC236}">
                <a16:creationId xmlns:a16="http://schemas.microsoft.com/office/drawing/2014/main" id="{23C7E4A2-1631-4C0B-A480-1896D7B6A22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84688" y="4111151"/>
            <a:ext cx="313391" cy="313391"/>
          </a:xfrm>
          <a:prstGeom prst="rect">
            <a:avLst/>
          </a:prstGeom>
        </p:spPr>
      </p:pic>
      <p:pic>
        <p:nvPicPr>
          <p:cNvPr id="11" name="Graphic 10" descr="Chat">
            <a:extLst>
              <a:ext uri="{FF2B5EF4-FFF2-40B4-BE49-F238E27FC236}">
                <a16:creationId xmlns:a16="http://schemas.microsoft.com/office/drawing/2014/main" id="{141B365E-4EE8-4DE0-83E0-F1410D87D6F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226553" y="6048374"/>
            <a:ext cx="415925" cy="415925"/>
          </a:xfrm>
          <a:prstGeom prst="rect">
            <a:avLst/>
          </a:prstGeom>
        </p:spPr>
      </p:pic>
      <p:sp>
        <p:nvSpPr>
          <p:cNvPr id="12" name="Rectangle 11">
            <a:extLst>
              <a:ext uri="{FF2B5EF4-FFF2-40B4-BE49-F238E27FC236}">
                <a16:creationId xmlns:a16="http://schemas.microsoft.com/office/drawing/2014/main" id="{B37DF267-08A3-44EE-B33C-74243F8E9E60}"/>
              </a:ext>
            </a:extLst>
          </p:cNvPr>
          <p:cNvSpPr/>
          <p:nvPr/>
        </p:nvSpPr>
        <p:spPr>
          <a:xfrm rot="16200000">
            <a:off x="-516456" y="2900563"/>
            <a:ext cx="1877437" cy="369332"/>
          </a:xfrm>
          <a:prstGeom prst="rect">
            <a:avLst/>
          </a:prstGeom>
        </p:spPr>
        <p:txBody>
          <a:bodyPr wrap="none">
            <a:spAutoFit/>
          </a:bodyPr>
          <a:lstStyle/>
          <a:p>
            <a:r>
              <a:rPr lang="en-GB" dirty="0" err="1">
                <a:solidFill>
                  <a:srgbClr val="29A8DD"/>
                </a:solidFill>
              </a:rPr>
              <a:t>Evol</a:t>
            </a:r>
            <a:r>
              <a:rPr lang="en-GB" dirty="0">
                <a:solidFill>
                  <a:srgbClr val="29A8DD"/>
                </a:solidFill>
              </a:rPr>
              <a:t>. of Semantics</a:t>
            </a:r>
          </a:p>
        </p:txBody>
      </p:sp>
      <p:sp>
        <p:nvSpPr>
          <p:cNvPr id="13" name="Rectangle 12">
            <a:extLst>
              <a:ext uri="{FF2B5EF4-FFF2-40B4-BE49-F238E27FC236}">
                <a16:creationId xmlns:a16="http://schemas.microsoft.com/office/drawing/2014/main" id="{D77A1387-0522-41EA-868E-26691D67AB92}"/>
              </a:ext>
            </a:extLst>
          </p:cNvPr>
          <p:cNvSpPr/>
          <p:nvPr/>
        </p:nvSpPr>
        <p:spPr>
          <a:xfrm rot="16200000">
            <a:off x="512" y="5208285"/>
            <a:ext cx="843501" cy="369332"/>
          </a:xfrm>
          <a:prstGeom prst="rect">
            <a:avLst/>
          </a:prstGeom>
        </p:spPr>
        <p:txBody>
          <a:bodyPr wrap="none">
            <a:spAutoFit/>
          </a:bodyPr>
          <a:lstStyle/>
          <a:p>
            <a:r>
              <a:rPr lang="en-GB" dirty="0">
                <a:solidFill>
                  <a:srgbClr val="F4DC22"/>
                </a:solidFill>
              </a:rPr>
              <a:t>Origins</a:t>
            </a:r>
          </a:p>
        </p:txBody>
      </p:sp>
      <p:sp>
        <p:nvSpPr>
          <p:cNvPr id="14" name="Slide Number Placeholder 13">
            <a:extLst>
              <a:ext uri="{FF2B5EF4-FFF2-40B4-BE49-F238E27FC236}">
                <a16:creationId xmlns:a16="http://schemas.microsoft.com/office/drawing/2014/main" id="{19593843-4768-49BC-B9E2-5B2300DD6C36}"/>
              </a:ext>
            </a:extLst>
          </p:cNvPr>
          <p:cNvSpPr>
            <a:spLocks noGrp="1"/>
          </p:cNvSpPr>
          <p:nvPr>
            <p:ph type="sldNum" sz="quarter" idx="12"/>
          </p:nvPr>
        </p:nvSpPr>
        <p:spPr/>
        <p:txBody>
          <a:bodyPr/>
          <a:lstStyle/>
          <a:p>
            <a:fld id="{BC03BD33-2603-4E1E-A270-3275D9597DB0}" type="slidenum">
              <a:rPr lang="en-GB" smtClean="0"/>
              <a:t>28</a:t>
            </a:fld>
            <a:endParaRPr lang="en-GB"/>
          </a:p>
        </p:txBody>
      </p:sp>
    </p:spTree>
    <p:extLst>
      <p:ext uri="{BB962C8B-B14F-4D97-AF65-F5344CB8AC3E}">
        <p14:creationId xmlns:p14="http://schemas.microsoft.com/office/powerpoint/2010/main" val="2909400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57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FB02-C24C-42FC-942A-175A6DA7AC36}"/>
              </a:ext>
            </a:extLst>
          </p:cNvPr>
          <p:cNvSpPr>
            <a:spLocks noGrp="1"/>
          </p:cNvSpPr>
          <p:nvPr>
            <p:ph type="title"/>
          </p:nvPr>
        </p:nvSpPr>
        <p:spPr/>
        <p:txBody>
          <a:bodyPr>
            <a:normAutofit/>
          </a:bodyPr>
          <a:lstStyle/>
          <a:p>
            <a:r>
              <a:rPr lang="en-GB" dirty="0">
                <a:solidFill>
                  <a:schemeClr val="bg1"/>
                </a:solidFill>
              </a:rPr>
              <a:t>Questions</a:t>
            </a:r>
          </a:p>
        </p:txBody>
      </p:sp>
      <p:sp>
        <p:nvSpPr>
          <p:cNvPr id="4" name="Slide Number Placeholder 3">
            <a:extLst>
              <a:ext uri="{FF2B5EF4-FFF2-40B4-BE49-F238E27FC236}">
                <a16:creationId xmlns:a16="http://schemas.microsoft.com/office/drawing/2014/main" id="{D2E8FB69-EDEB-4D3A-B9BC-DA94C7F54C6F}"/>
              </a:ext>
            </a:extLst>
          </p:cNvPr>
          <p:cNvSpPr>
            <a:spLocks noGrp="1"/>
          </p:cNvSpPr>
          <p:nvPr>
            <p:ph type="sldNum" sz="quarter" idx="12"/>
          </p:nvPr>
        </p:nvSpPr>
        <p:spPr/>
        <p:txBody>
          <a:bodyPr/>
          <a:lstStyle/>
          <a:p>
            <a:fld id="{BC03BD33-2603-4E1E-A270-3275D9597DB0}" type="slidenum">
              <a:rPr lang="en-GB" smtClean="0"/>
              <a:t>29</a:t>
            </a:fld>
            <a:endParaRPr lang="en-GB"/>
          </a:p>
        </p:txBody>
      </p:sp>
      <p:pic>
        <p:nvPicPr>
          <p:cNvPr id="5" name="Picture 4">
            <a:extLst>
              <a:ext uri="{FF2B5EF4-FFF2-40B4-BE49-F238E27FC236}">
                <a16:creationId xmlns:a16="http://schemas.microsoft.com/office/drawing/2014/main" id="{E871EB25-D404-43EF-8D61-ED6302175A42}"/>
              </a:ext>
            </a:extLst>
          </p:cNvPr>
          <p:cNvPicPr>
            <a:picLocks noChangeAspect="1"/>
          </p:cNvPicPr>
          <p:nvPr/>
        </p:nvPicPr>
        <p:blipFill>
          <a:blip r:embed="rId2"/>
          <a:stretch>
            <a:fillRect/>
          </a:stretch>
        </p:blipFill>
        <p:spPr>
          <a:xfrm>
            <a:off x="0" y="-1494028"/>
            <a:ext cx="12192000" cy="581789"/>
          </a:xfrm>
          <a:prstGeom prst="rect">
            <a:avLst/>
          </a:prstGeom>
        </p:spPr>
      </p:pic>
    </p:spTree>
    <p:extLst>
      <p:ext uri="{BB962C8B-B14F-4D97-AF65-F5344CB8AC3E}">
        <p14:creationId xmlns:p14="http://schemas.microsoft.com/office/powerpoint/2010/main" val="401917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DC2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52272-C091-41AE-96F0-945E0F3016CB}"/>
              </a:ext>
            </a:extLst>
          </p:cNvPr>
          <p:cNvSpPr>
            <a:spLocks noGrp="1"/>
          </p:cNvSpPr>
          <p:nvPr>
            <p:ph type="title"/>
          </p:nvPr>
        </p:nvSpPr>
        <p:spPr/>
        <p:txBody>
          <a:bodyPr/>
          <a:lstStyle/>
          <a:p>
            <a:pPr algn="ctr"/>
            <a:r>
              <a:rPr lang="en-GB" b="1" dirty="0"/>
              <a:t>What we mean by ‘language evolution’</a:t>
            </a:r>
          </a:p>
        </p:txBody>
      </p:sp>
      <p:pic>
        <p:nvPicPr>
          <p:cNvPr id="7" name="Picture 2" descr="http://www.psych.upenn.edu/%7Epremack/About_files/premack.png">
            <a:extLst>
              <a:ext uri="{FF2B5EF4-FFF2-40B4-BE49-F238E27FC236}">
                <a16:creationId xmlns:a16="http://schemas.microsoft.com/office/drawing/2014/main" id="{1E182754-4A25-48A3-8883-1862B28153D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73741" y="3972033"/>
            <a:ext cx="694549" cy="728079"/>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5C89A100-36DC-406A-9220-F809A4488DF5}"/>
              </a:ext>
            </a:extLst>
          </p:cNvPr>
          <p:cNvGrpSpPr/>
          <p:nvPr/>
        </p:nvGrpSpPr>
        <p:grpSpPr>
          <a:xfrm>
            <a:off x="1376731" y="3987447"/>
            <a:ext cx="7138568" cy="1065823"/>
            <a:chOff x="401216" y="4052423"/>
            <a:chExt cx="7138568" cy="1065823"/>
          </a:xfrm>
        </p:grpSpPr>
        <p:sp>
          <p:nvSpPr>
            <p:cNvPr id="22" name="Flowchart: Alternate Process 21">
              <a:extLst>
                <a:ext uri="{FF2B5EF4-FFF2-40B4-BE49-F238E27FC236}">
                  <a16:creationId xmlns:a16="http://schemas.microsoft.com/office/drawing/2014/main" id="{0792A8FB-887A-4034-A7AB-CDEDCE81AE43}"/>
                </a:ext>
              </a:extLst>
            </p:cNvPr>
            <p:cNvSpPr/>
            <p:nvPr/>
          </p:nvSpPr>
          <p:spPr>
            <a:xfrm>
              <a:off x="401216" y="4052423"/>
              <a:ext cx="6746033" cy="712665"/>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Content Placeholder 2">
              <a:extLst>
                <a:ext uri="{FF2B5EF4-FFF2-40B4-BE49-F238E27FC236}">
                  <a16:creationId xmlns:a16="http://schemas.microsoft.com/office/drawing/2014/main" id="{2BAB76A5-6091-41C0-8895-EE4B124FA18B}"/>
                </a:ext>
              </a:extLst>
            </p:cNvPr>
            <p:cNvSpPr txBox="1">
              <a:spLocks/>
            </p:cNvSpPr>
            <p:nvPr/>
          </p:nvSpPr>
          <p:spPr>
            <a:xfrm>
              <a:off x="618025" y="4141066"/>
              <a:ext cx="6921759" cy="6096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“An embarrassment to evolutionary theory”</a:t>
              </a:r>
            </a:p>
          </p:txBody>
        </p:sp>
        <p:sp>
          <p:nvSpPr>
            <p:cNvPr id="24" name="Content Placeholder 2">
              <a:extLst>
                <a:ext uri="{FF2B5EF4-FFF2-40B4-BE49-F238E27FC236}">
                  <a16:creationId xmlns:a16="http://schemas.microsoft.com/office/drawing/2014/main" id="{A0CAB586-E846-4E2B-8AFD-61CB41EDF889}"/>
                </a:ext>
              </a:extLst>
            </p:cNvPr>
            <p:cNvSpPr txBox="1">
              <a:spLocks/>
            </p:cNvSpPr>
            <p:nvPr/>
          </p:nvSpPr>
          <p:spPr>
            <a:xfrm>
              <a:off x="5990254" y="4508581"/>
              <a:ext cx="1357579" cy="60966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1200">
                  <a:solidFill>
                    <a:schemeClr val="bg1">
                      <a:lumMod val="6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Premack (1986)</a:t>
              </a:r>
            </a:p>
          </p:txBody>
        </p:sp>
      </p:grpSp>
      <p:pic>
        <p:nvPicPr>
          <p:cNvPr id="32" name="Picture 31" descr="A picture containing shelf, indoor, person, book&#10;&#10;Description generated with very high confidence">
            <a:extLst>
              <a:ext uri="{FF2B5EF4-FFF2-40B4-BE49-F238E27FC236}">
                <a16:creationId xmlns:a16="http://schemas.microsoft.com/office/drawing/2014/main" id="{31F9885F-F8FB-46D8-8C79-09069E62083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654960" y="2914701"/>
            <a:ext cx="698840" cy="712664"/>
          </a:xfrm>
          <a:prstGeom prst="ellipse">
            <a:avLst/>
          </a:prstGeom>
          <a:ln w="63500" cap="rnd">
            <a:noFill/>
          </a:ln>
          <a:effectLst/>
        </p:spPr>
      </p:pic>
      <p:pic>
        <p:nvPicPr>
          <p:cNvPr id="40" name="Picture 39">
            <a:extLst>
              <a:ext uri="{FF2B5EF4-FFF2-40B4-BE49-F238E27FC236}">
                <a16:creationId xmlns:a16="http://schemas.microsoft.com/office/drawing/2014/main" id="{A76473D4-13BA-4FEF-9D3F-1BFAF1F688F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6606" y="2026900"/>
            <a:ext cx="680388" cy="675045"/>
          </a:xfrm>
          <a:prstGeom prst="ellipse">
            <a:avLst/>
          </a:prstGeom>
          <a:ln w="63500" cap="rnd">
            <a:noFill/>
          </a:ln>
          <a:effectLst/>
        </p:spPr>
      </p:pic>
      <p:pic>
        <p:nvPicPr>
          <p:cNvPr id="29" name="Picture 28" descr="A person wearing glasses and a suit&#10;&#10;Description generated with very high confidence">
            <a:extLst>
              <a:ext uri="{FF2B5EF4-FFF2-40B4-BE49-F238E27FC236}">
                <a16:creationId xmlns:a16="http://schemas.microsoft.com/office/drawing/2014/main" id="{607A2171-1CA6-4682-AF83-AA229CED5BF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683525" y="5338981"/>
            <a:ext cx="696190" cy="712666"/>
          </a:xfrm>
          <a:prstGeom prst="ellipse">
            <a:avLst/>
          </a:prstGeom>
          <a:ln w="63500" cap="rnd">
            <a:noFill/>
          </a:ln>
          <a:effectLst/>
        </p:spPr>
      </p:pic>
      <p:grpSp>
        <p:nvGrpSpPr>
          <p:cNvPr id="55" name="Group 54">
            <a:extLst>
              <a:ext uri="{FF2B5EF4-FFF2-40B4-BE49-F238E27FC236}">
                <a16:creationId xmlns:a16="http://schemas.microsoft.com/office/drawing/2014/main" id="{C9FCC023-9588-45B2-A0C0-D51392916AB5}"/>
              </a:ext>
            </a:extLst>
          </p:cNvPr>
          <p:cNvGrpSpPr/>
          <p:nvPr/>
        </p:nvGrpSpPr>
        <p:grpSpPr>
          <a:xfrm>
            <a:off x="3774232" y="5338981"/>
            <a:ext cx="7138568" cy="1468188"/>
            <a:chOff x="553616" y="5389812"/>
            <a:chExt cx="7138568" cy="1468188"/>
          </a:xfrm>
        </p:grpSpPr>
        <p:sp>
          <p:nvSpPr>
            <p:cNvPr id="52" name="Flowchart: Alternate Process 51">
              <a:extLst>
                <a:ext uri="{FF2B5EF4-FFF2-40B4-BE49-F238E27FC236}">
                  <a16:creationId xmlns:a16="http://schemas.microsoft.com/office/drawing/2014/main" id="{08D8CDC9-3230-45F7-9E6E-795846C2D254}"/>
                </a:ext>
              </a:extLst>
            </p:cNvPr>
            <p:cNvSpPr/>
            <p:nvPr/>
          </p:nvSpPr>
          <p:spPr>
            <a:xfrm>
              <a:off x="553616" y="5389812"/>
              <a:ext cx="6746033" cy="1103063"/>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Content Placeholder 2">
              <a:extLst>
                <a:ext uri="{FF2B5EF4-FFF2-40B4-BE49-F238E27FC236}">
                  <a16:creationId xmlns:a16="http://schemas.microsoft.com/office/drawing/2014/main" id="{68A9B379-08D0-4F18-9D5D-79E037DBC3EF}"/>
                </a:ext>
              </a:extLst>
            </p:cNvPr>
            <p:cNvSpPr txBox="1">
              <a:spLocks/>
            </p:cNvSpPr>
            <p:nvPr/>
          </p:nvSpPr>
          <p:spPr>
            <a:xfrm>
              <a:off x="770425" y="5478455"/>
              <a:ext cx="6921759" cy="13795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burgeoning literature, most of which in my view is total nonsense.”</a:t>
              </a:r>
            </a:p>
          </p:txBody>
        </p:sp>
        <p:sp>
          <p:nvSpPr>
            <p:cNvPr id="54" name="Content Placeholder 2">
              <a:extLst>
                <a:ext uri="{FF2B5EF4-FFF2-40B4-BE49-F238E27FC236}">
                  <a16:creationId xmlns:a16="http://schemas.microsoft.com/office/drawing/2014/main" id="{F2B76222-8E0C-4229-8439-A6E8F5B578CF}"/>
                </a:ext>
              </a:extLst>
            </p:cNvPr>
            <p:cNvSpPr txBox="1">
              <a:spLocks/>
            </p:cNvSpPr>
            <p:nvPr/>
          </p:nvSpPr>
          <p:spPr>
            <a:xfrm>
              <a:off x="5996327" y="6188042"/>
              <a:ext cx="1357579" cy="609665"/>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1200">
                  <a:solidFill>
                    <a:schemeClr val="bg1">
                      <a:lumMod val="6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Chomsky (2011)</a:t>
              </a:r>
            </a:p>
          </p:txBody>
        </p:sp>
      </p:grpSp>
      <p:grpSp>
        <p:nvGrpSpPr>
          <p:cNvPr id="10" name="Group 9">
            <a:extLst>
              <a:ext uri="{FF2B5EF4-FFF2-40B4-BE49-F238E27FC236}">
                <a16:creationId xmlns:a16="http://schemas.microsoft.com/office/drawing/2014/main" id="{54D5A09B-8284-48F1-8A89-366061FE5E90}"/>
              </a:ext>
            </a:extLst>
          </p:cNvPr>
          <p:cNvGrpSpPr/>
          <p:nvPr/>
        </p:nvGrpSpPr>
        <p:grpSpPr>
          <a:xfrm>
            <a:off x="8454631" y="2914701"/>
            <a:ext cx="2209773" cy="807675"/>
            <a:chOff x="8454631" y="2914701"/>
            <a:chExt cx="2209773" cy="807675"/>
          </a:xfrm>
        </p:grpSpPr>
        <p:sp>
          <p:nvSpPr>
            <p:cNvPr id="20" name="Flowchart: Alternate Process 19">
              <a:extLst>
                <a:ext uri="{FF2B5EF4-FFF2-40B4-BE49-F238E27FC236}">
                  <a16:creationId xmlns:a16="http://schemas.microsoft.com/office/drawing/2014/main" id="{B8BB4269-D3B4-4686-AEA1-6F5B9B6ABAEB}"/>
                </a:ext>
              </a:extLst>
            </p:cNvPr>
            <p:cNvSpPr/>
            <p:nvPr/>
          </p:nvSpPr>
          <p:spPr>
            <a:xfrm>
              <a:off x="8454631" y="2914701"/>
              <a:ext cx="2119891" cy="712665"/>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Content Placeholder 2">
              <a:extLst>
                <a:ext uri="{FF2B5EF4-FFF2-40B4-BE49-F238E27FC236}">
                  <a16:creationId xmlns:a16="http://schemas.microsoft.com/office/drawing/2014/main" id="{FBC387BF-DB50-40A3-8215-AD80B7D6581A}"/>
                </a:ext>
              </a:extLst>
            </p:cNvPr>
            <p:cNvSpPr txBox="1">
              <a:spLocks/>
            </p:cNvSpPr>
            <p:nvPr/>
          </p:nvSpPr>
          <p:spPr>
            <a:xfrm>
              <a:off x="8544513" y="3009712"/>
              <a:ext cx="2119891" cy="712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“A mystery”</a:t>
              </a:r>
            </a:p>
          </p:txBody>
        </p:sp>
        <p:sp>
          <p:nvSpPr>
            <p:cNvPr id="60" name="Content Placeholder 2">
              <a:extLst>
                <a:ext uri="{FF2B5EF4-FFF2-40B4-BE49-F238E27FC236}">
                  <a16:creationId xmlns:a16="http://schemas.microsoft.com/office/drawing/2014/main" id="{22FB4AA6-FEDA-43EE-86F0-A6921A671BAD}"/>
                </a:ext>
              </a:extLst>
            </p:cNvPr>
            <p:cNvSpPr txBox="1">
              <a:spLocks/>
            </p:cNvSpPr>
            <p:nvPr/>
          </p:nvSpPr>
          <p:spPr>
            <a:xfrm>
              <a:off x="9187823" y="3397179"/>
              <a:ext cx="1476581" cy="325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dirty="0">
                  <a:solidFill>
                    <a:schemeClr val="bg1">
                      <a:lumMod val="65000"/>
                    </a:schemeClr>
                  </a:solidFill>
                </a:rPr>
                <a:t>Hauser et al. (2014)</a:t>
              </a:r>
            </a:p>
          </p:txBody>
        </p:sp>
      </p:grpSp>
      <p:sp>
        <p:nvSpPr>
          <p:cNvPr id="4" name="Slide Number Placeholder 3">
            <a:extLst>
              <a:ext uri="{FF2B5EF4-FFF2-40B4-BE49-F238E27FC236}">
                <a16:creationId xmlns:a16="http://schemas.microsoft.com/office/drawing/2014/main" id="{0093978D-64D5-474F-AC65-741F3B50E16A}"/>
              </a:ext>
            </a:extLst>
          </p:cNvPr>
          <p:cNvSpPr>
            <a:spLocks noGrp="1"/>
          </p:cNvSpPr>
          <p:nvPr>
            <p:ph type="sldNum" sz="quarter" idx="12"/>
          </p:nvPr>
        </p:nvSpPr>
        <p:spPr/>
        <p:txBody>
          <a:bodyPr/>
          <a:lstStyle/>
          <a:p>
            <a:fld id="{BC03BD33-2603-4E1E-A270-3275D9597DB0}" type="slidenum">
              <a:rPr lang="en-GB" smtClean="0"/>
              <a:t>3</a:t>
            </a:fld>
            <a:endParaRPr lang="en-GB"/>
          </a:p>
        </p:txBody>
      </p:sp>
      <p:grpSp>
        <p:nvGrpSpPr>
          <p:cNvPr id="9" name="Group 8">
            <a:extLst>
              <a:ext uri="{FF2B5EF4-FFF2-40B4-BE49-F238E27FC236}">
                <a16:creationId xmlns:a16="http://schemas.microsoft.com/office/drawing/2014/main" id="{CCA710BA-A7A1-42DD-9E40-D6E1FFEA1730}"/>
              </a:ext>
            </a:extLst>
          </p:cNvPr>
          <p:cNvGrpSpPr/>
          <p:nvPr/>
        </p:nvGrpSpPr>
        <p:grpSpPr>
          <a:xfrm>
            <a:off x="1376731" y="2014657"/>
            <a:ext cx="5706240" cy="786952"/>
            <a:chOff x="1376731" y="2014657"/>
            <a:chExt cx="5706240" cy="786952"/>
          </a:xfrm>
        </p:grpSpPr>
        <p:sp>
          <p:nvSpPr>
            <p:cNvPr id="19" name="Flowchart: Alternate Process 18">
              <a:extLst>
                <a:ext uri="{FF2B5EF4-FFF2-40B4-BE49-F238E27FC236}">
                  <a16:creationId xmlns:a16="http://schemas.microsoft.com/office/drawing/2014/main" id="{62F3781C-CDF6-4AC6-862C-52AE1693673D}"/>
                </a:ext>
              </a:extLst>
            </p:cNvPr>
            <p:cNvSpPr/>
            <p:nvPr/>
          </p:nvSpPr>
          <p:spPr>
            <a:xfrm>
              <a:off x="1376731" y="2014657"/>
              <a:ext cx="5327908" cy="712665"/>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Content Placeholder 2">
              <a:extLst>
                <a:ext uri="{FF2B5EF4-FFF2-40B4-BE49-F238E27FC236}">
                  <a16:creationId xmlns:a16="http://schemas.microsoft.com/office/drawing/2014/main" id="{424D6D9D-BD3C-44EE-AC03-97277B0850AC}"/>
                </a:ext>
              </a:extLst>
            </p:cNvPr>
            <p:cNvSpPr txBox="1">
              <a:spLocks/>
            </p:cNvSpPr>
            <p:nvPr/>
          </p:nvSpPr>
          <p:spPr>
            <a:xfrm>
              <a:off x="4820318" y="2456943"/>
              <a:ext cx="2262653" cy="344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200" dirty="0">
                  <a:solidFill>
                    <a:schemeClr val="bg1">
                      <a:lumMod val="65000"/>
                    </a:schemeClr>
                  </a:solidFill>
                </a:rPr>
                <a:t>Kirby &amp; Christiansen (2002)</a:t>
              </a:r>
            </a:p>
          </p:txBody>
        </p:sp>
        <p:sp>
          <p:nvSpPr>
            <p:cNvPr id="33" name="Content Placeholder 2">
              <a:extLst>
                <a:ext uri="{FF2B5EF4-FFF2-40B4-BE49-F238E27FC236}">
                  <a16:creationId xmlns:a16="http://schemas.microsoft.com/office/drawing/2014/main" id="{57BA4D15-9992-4765-B2A6-12FD5BD9D9FD}"/>
                </a:ext>
              </a:extLst>
            </p:cNvPr>
            <p:cNvSpPr txBox="1">
              <a:spLocks/>
            </p:cNvSpPr>
            <p:nvPr/>
          </p:nvSpPr>
          <p:spPr>
            <a:xfrm>
              <a:off x="1459523" y="2124835"/>
              <a:ext cx="5162323" cy="6096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“The hardest problem in science”</a:t>
              </a:r>
            </a:p>
          </p:txBody>
        </p:sp>
      </p:grpSp>
    </p:spTree>
    <p:extLst>
      <p:ext uri="{BB962C8B-B14F-4D97-AF65-F5344CB8AC3E}">
        <p14:creationId xmlns:p14="http://schemas.microsoft.com/office/powerpoint/2010/main" val="388261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5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nodeType="after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2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nodeType="afterEffect">
                                  <p:stCondLst>
                                    <p:cond delay="250"/>
                                  </p:stCondLst>
                                  <p:childTnLst>
                                    <p:set>
                                      <p:cBhvr>
                                        <p:cTn id="25" dur="1" fill="hold">
                                          <p:stCondLst>
                                            <p:cond delay="0"/>
                                          </p:stCondLst>
                                        </p:cTn>
                                        <p:tgtEl>
                                          <p:spTgt spid="57"/>
                                        </p:tgtEl>
                                        <p:attrNameLst>
                                          <p:attrName>style.visibility</p:attrName>
                                        </p:attrNameLst>
                                      </p:cBhvr>
                                      <p:to>
                                        <p:strVal val="visible"/>
                                      </p:to>
                                    </p:set>
                                    <p:animEffect transition="in" filter="wipe(left)">
                                      <p:cBhvr>
                                        <p:cTn id="26" dur="25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0"/>
                            </p:stCondLst>
                            <p:childTnLst>
                              <p:par>
                                <p:cTn id="32" presetID="22" presetClass="entr" presetSubtype="2" fill="hold" nodeType="afterEffect">
                                  <p:stCondLst>
                                    <p:cond delay="250"/>
                                  </p:stCondLst>
                                  <p:childTnLst>
                                    <p:set>
                                      <p:cBhvr>
                                        <p:cTn id="33" dur="1" fill="hold">
                                          <p:stCondLst>
                                            <p:cond delay="0"/>
                                          </p:stCondLst>
                                        </p:cTn>
                                        <p:tgtEl>
                                          <p:spTgt spid="55"/>
                                        </p:tgtEl>
                                        <p:attrNameLst>
                                          <p:attrName>style.visibility</p:attrName>
                                        </p:attrNameLst>
                                      </p:cBhvr>
                                      <p:to>
                                        <p:strVal val="visible"/>
                                      </p:to>
                                    </p:set>
                                    <p:animEffect transition="in" filter="wipe(right)">
                                      <p:cBhvr>
                                        <p:cTn id="34" dur="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DC2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7B5EC-E3C8-4173-AF95-95E5C6582869}"/>
              </a:ext>
            </a:extLst>
          </p:cNvPr>
          <p:cNvSpPr>
            <a:spLocks noGrp="1"/>
          </p:cNvSpPr>
          <p:nvPr>
            <p:ph type="title"/>
          </p:nvPr>
        </p:nvSpPr>
        <p:spPr>
          <a:noFill/>
        </p:spPr>
        <p:txBody>
          <a:bodyPr/>
          <a:lstStyle/>
          <a:p>
            <a:r>
              <a:rPr lang="en-GB" dirty="0"/>
              <a:t>Example questions for discussion</a:t>
            </a:r>
          </a:p>
        </p:txBody>
      </p:sp>
      <p:sp>
        <p:nvSpPr>
          <p:cNvPr id="4" name="Slide Number Placeholder 3">
            <a:extLst>
              <a:ext uri="{FF2B5EF4-FFF2-40B4-BE49-F238E27FC236}">
                <a16:creationId xmlns:a16="http://schemas.microsoft.com/office/drawing/2014/main" id="{377B8A44-0709-4B10-AE61-E3C8A1DB7F83}"/>
              </a:ext>
            </a:extLst>
          </p:cNvPr>
          <p:cNvSpPr>
            <a:spLocks noGrp="1"/>
          </p:cNvSpPr>
          <p:nvPr>
            <p:ph type="sldNum" sz="quarter" idx="12"/>
          </p:nvPr>
        </p:nvSpPr>
        <p:spPr/>
        <p:txBody>
          <a:bodyPr/>
          <a:lstStyle/>
          <a:p>
            <a:fld id="{BC03BD33-2603-4E1E-A270-3275D9597DB0}" type="slidenum">
              <a:rPr lang="en-GB" smtClean="0"/>
              <a:t>30</a:t>
            </a:fld>
            <a:endParaRPr lang="en-GB"/>
          </a:p>
        </p:txBody>
      </p:sp>
      <p:sp>
        <p:nvSpPr>
          <p:cNvPr id="5" name="TextBox 4">
            <a:extLst>
              <a:ext uri="{FF2B5EF4-FFF2-40B4-BE49-F238E27FC236}">
                <a16:creationId xmlns:a16="http://schemas.microsoft.com/office/drawing/2014/main" id="{958A41F1-A4A2-4C7E-9971-61C41B875295}"/>
              </a:ext>
            </a:extLst>
          </p:cNvPr>
          <p:cNvSpPr txBox="1"/>
          <p:nvPr/>
        </p:nvSpPr>
        <p:spPr>
          <a:xfrm>
            <a:off x="838200" y="1516518"/>
            <a:ext cx="10277475" cy="3970318"/>
          </a:xfrm>
          <a:prstGeom prst="rect">
            <a:avLst/>
          </a:prstGeom>
          <a:noFill/>
        </p:spPr>
        <p:txBody>
          <a:bodyPr wrap="square" rtlCol="0">
            <a:spAutoFit/>
          </a:bodyPr>
          <a:lstStyle/>
          <a:p>
            <a:r>
              <a:rPr lang="en-GB" sz="2800" dirty="0"/>
              <a:t>What are the limits of language evolution research?</a:t>
            </a:r>
          </a:p>
          <a:p>
            <a:endParaRPr lang="en-GB" sz="2800" dirty="0"/>
          </a:p>
          <a:p>
            <a:r>
              <a:rPr lang="en-GB" sz="2800" dirty="0"/>
              <a:t>What promising </a:t>
            </a:r>
            <a:r>
              <a:rPr lang="en-GB" sz="2800" i="1" dirty="0"/>
              <a:t>new directions </a:t>
            </a:r>
            <a:r>
              <a:rPr lang="en-GB" sz="2800" dirty="0"/>
              <a:t>are missing from this workshop?</a:t>
            </a:r>
          </a:p>
          <a:p>
            <a:endParaRPr lang="en-GB" sz="2800" dirty="0"/>
          </a:p>
          <a:p>
            <a:r>
              <a:rPr lang="en-GB" sz="2800" dirty="0"/>
              <a:t>Are we in fact "coming of age"? Does language evolution research in the near future look different from 5 years ago?</a:t>
            </a:r>
          </a:p>
          <a:p>
            <a:endParaRPr lang="en-GB" sz="2800" dirty="0"/>
          </a:p>
          <a:p>
            <a:r>
              <a:rPr lang="en-GB" sz="2800" dirty="0"/>
              <a:t>How should we approach new frontiers? Large interdisciplinary groups? Many small projects?</a:t>
            </a:r>
          </a:p>
        </p:txBody>
      </p:sp>
    </p:spTree>
    <p:extLst>
      <p:ext uri="{BB962C8B-B14F-4D97-AF65-F5344CB8AC3E}">
        <p14:creationId xmlns:p14="http://schemas.microsoft.com/office/powerpoint/2010/main" val="2753125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A8D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A1605-F007-48A1-A7DE-27A45C41E2E7}"/>
              </a:ext>
            </a:extLst>
          </p:cNvPr>
          <p:cNvSpPr>
            <a:spLocks noGrp="1"/>
          </p:cNvSpPr>
          <p:nvPr>
            <p:ph type="title"/>
          </p:nvPr>
        </p:nvSpPr>
        <p:spPr>
          <a:xfrm>
            <a:off x="1269636" y="2928579"/>
            <a:ext cx="10515600" cy="1325563"/>
          </a:xfrm>
        </p:spPr>
        <p:txBody>
          <a:bodyPr>
            <a:normAutofit fontScale="90000"/>
          </a:bodyPr>
          <a:lstStyle/>
          <a:p>
            <a:r>
              <a:rPr lang="en-GB" sz="8000" dirty="0">
                <a:solidFill>
                  <a:schemeClr val="bg1"/>
                </a:solidFill>
              </a:rPr>
              <a:t>Keynote </a:t>
            </a:r>
            <a:br>
              <a:rPr lang="en-GB" dirty="0">
                <a:solidFill>
                  <a:schemeClr val="bg1"/>
                </a:solidFill>
              </a:rPr>
            </a:br>
            <a:br>
              <a:rPr lang="en-GB" dirty="0">
                <a:solidFill>
                  <a:schemeClr val="bg1"/>
                </a:solidFill>
              </a:rPr>
            </a:br>
            <a:r>
              <a:rPr lang="en-GB" dirty="0">
                <a:solidFill>
                  <a:schemeClr val="bg1"/>
                </a:solidFill>
              </a:rPr>
              <a:t>Jennifer Culbertson</a:t>
            </a:r>
            <a:br>
              <a:rPr lang="en-GB" dirty="0">
                <a:solidFill>
                  <a:schemeClr val="bg1"/>
                </a:solidFill>
              </a:rPr>
            </a:br>
            <a:br>
              <a:rPr lang="en-GB" dirty="0">
                <a:solidFill>
                  <a:schemeClr val="bg1"/>
                </a:solidFill>
              </a:rPr>
            </a:br>
            <a:r>
              <a:rPr lang="en-GB" i="1" dirty="0">
                <a:solidFill>
                  <a:schemeClr val="bg1"/>
                </a:solidFill>
              </a:rPr>
              <a:t>Noun phrase word order across languages reflects simplicity and naturalness</a:t>
            </a:r>
          </a:p>
        </p:txBody>
      </p:sp>
      <p:pic>
        <p:nvPicPr>
          <p:cNvPr id="7" name="Picture 6" descr="A person wearing glasses and smiling at the camera&#10;&#10;Description generated with very high confidence">
            <a:extLst>
              <a:ext uri="{FF2B5EF4-FFF2-40B4-BE49-F238E27FC236}">
                <a16:creationId xmlns:a16="http://schemas.microsoft.com/office/drawing/2014/main" id="{F56B3D9D-BC9B-4B7A-8011-F386B150AE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1537" y="1825534"/>
            <a:ext cx="1911531" cy="1911531"/>
          </a:xfrm>
          <a:prstGeom prst="ellipse">
            <a:avLst/>
          </a:prstGeom>
          <a:ln w="63500" cap="rnd">
            <a:noFill/>
          </a:ln>
          <a:effectLst/>
        </p:spPr>
      </p:pic>
      <p:sp>
        <p:nvSpPr>
          <p:cNvPr id="3" name="Slide Number Placeholder 2">
            <a:extLst>
              <a:ext uri="{FF2B5EF4-FFF2-40B4-BE49-F238E27FC236}">
                <a16:creationId xmlns:a16="http://schemas.microsoft.com/office/drawing/2014/main" id="{783859D6-7E9D-4F5C-8E89-DD2BA7917941}"/>
              </a:ext>
            </a:extLst>
          </p:cNvPr>
          <p:cNvSpPr>
            <a:spLocks noGrp="1"/>
          </p:cNvSpPr>
          <p:nvPr>
            <p:ph type="sldNum" sz="quarter" idx="12"/>
          </p:nvPr>
        </p:nvSpPr>
        <p:spPr/>
        <p:txBody>
          <a:bodyPr/>
          <a:lstStyle/>
          <a:p>
            <a:fld id="{BC03BD33-2603-4E1E-A270-3275D9597DB0}" type="slidenum">
              <a:rPr lang="en-GB" smtClean="0"/>
              <a:t>31</a:t>
            </a:fld>
            <a:endParaRPr lang="en-GB"/>
          </a:p>
        </p:txBody>
      </p:sp>
    </p:spTree>
    <p:extLst>
      <p:ext uri="{BB962C8B-B14F-4D97-AF65-F5344CB8AC3E}">
        <p14:creationId xmlns:p14="http://schemas.microsoft.com/office/powerpoint/2010/main" val="3596784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5B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CF2E6-B3C2-47A9-97CE-5FC6F14346A2}"/>
              </a:ext>
            </a:extLst>
          </p:cNvPr>
          <p:cNvSpPr>
            <a:spLocks noGrp="1"/>
          </p:cNvSpPr>
          <p:nvPr>
            <p:ph type="title"/>
          </p:nvPr>
        </p:nvSpPr>
        <p:spPr>
          <a:xfrm>
            <a:off x="1167752" y="-632246"/>
            <a:ext cx="10515600" cy="2852737"/>
          </a:xfrm>
        </p:spPr>
        <p:txBody>
          <a:bodyPr/>
          <a:lstStyle/>
          <a:p>
            <a:r>
              <a:rPr lang="en-GB" dirty="0">
                <a:solidFill>
                  <a:schemeClr val="bg1"/>
                </a:solidFill>
                <a:latin typeface="Bradley Hand ITC" panose="03070402050302030203" pitchFamily="66" charset="0"/>
              </a:rPr>
              <a:t>Why do </a:t>
            </a:r>
            <a:r>
              <a:rPr lang="en-GB" b="1" dirty="0">
                <a:solidFill>
                  <a:schemeClr val="bg1"/>
                </a:solidFill>
                <a:latin typeface="Bradley Hand ITC" panose="03070402050302030203" pitchFamily="66" charset="0"/>
              </a:rPr>
              <a:t>we</a:t>
            </a:r>
            <a:r>
              <a:rPr lang="en-GB" dirty="0">
                <a:solidFill>
                  <a:schemeClr val="bg1"/>
                </a:solidFill>
                <a:latin typeface="Bradley Hand ITC" panose="03070402050302030203" pitchFamily="66" charset="0"/>
              </a:rPr>
              <a:t> speak </a:t>
            </a:r>
            <a:r>
              <a:rPr lang="en-GB" sz="3600" dirty="0">
                <a:solidFill>
                  <a:schemeClr val="bg1"/>
                </a:solidFill>
                <a:latin typeface="Bradley Hand ITC" panose="03070402050302030203" pitchFamily="66" charset="0"/>
              </a:rPr>
              <a:t>(while animals don’t) </a:t>
            </a:r>
            <a:r>
              <a:rPr lang="en-GB" dirty="0">
                <a:solidFill>
                  <a:schemeClr val="bg1"/>
                </a:solidFill>
                <a:latin typeface="Bradley Hand ITC" panose="03070402050302030203" pitchFamily="66" charset="0"/>
              </a:rPr>
              <a:t>?</a:t>
            </a:r>
          </a:p>
        </p:txBody>
      </p:sp>
      <p:sp>
        <p:nvSpPr>
          <p:cNvPr id="4" name="Title 1">
            <a:extLst>
              <a:ext uri="{FF2B5EF4-FFF2-40B4-BE49-F238E27FC236}">
                <a16:creationId xmlns:a16="http://schemas.microsoft.com/office/drawing/2014/main" id="{0DCC0BD7-D6FE-4793-BB57-0C3D75288CF0}"/>
              </a:ext>
            </a:extLst>
          </p:cNvPr>
          <p:cNvSpPr txBox="1">
            <a:spLocks/>
          </p:cNvSpPr>
          <p:nvPr/>
        </p:nvSpPr>
        <p:spPr>
          <a:xfrm>
            <a:off x="1167752" y="1170991"/>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chemeClr val="bg1"/>
                </a:solidFill>
                <a:latin typeface="Bradley Hand ITC" panose="03070402050302030203" pitchFamily="66" charset="0"/>
              </a:rPr>
              <a:t>Where do </a:t>
            </a:r>
            <a:r>
              <a:rPr lang="en-GB" b="1" dirty="0">
                <a:solidFill>
                  <a:schemeClr val="bg1"/>
                </a:solidFill>
                <a:latin typeface="Bradley Hand ITC" panose="03070402050302030203" pitchFamily="66" charset="0"/>
              </a:rPr>
              <a:t>languages</a:t>
            </a:r>
            <a:r>
              <a:rPr lang="en-GB" dirty="0">
                <a:solidFill>
                  <a:schemeClr val="bg1"/>
                </a:solidFill>
                <a:latin typeface="Bradley Hand ITC" panose="03070402050302030203" pitchFamily="66" charset="0"/>
              </a:rPr>
              <a:t> come from?</a:t>
            </a:r>
          </a:p>
        </p:txBody>
      </p:sp>
      <p:pic>
        <p:nvPicPr>
          <p:cNvPr id="7" name="Picture 6" descr="A picture containing vector graphics&#10;&#10;Description generated with very high confidence">
            <a:extLst>
              <a:ext uri="{FF2B5EF4-FFF2-40B4-BE49-F238E27FC236}">
                <a16:creationId xmlns:a16="http://schemas.microsoft.com/office/drawing/2014/main" id="{569470B0-89A7-4239-B21B-BFDCBA87BC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3629" y="4505131"/>
            <a:ext cx="2352869" cy="2352869"/>
          </a:xfrm>
          <a:prstGeom prst="rect">
            <a:avLst/>
          </a:prstGeom>
        </p:spPr>
      </p:pic>
      <p:sp>
        <p:nvSpPr>
          <p:cNvPr id="3" name="Slide Number Placeholder 2">
            <a:extLst>
              <a:ext uri="{FF2B5EF4-FFF2-40B4-BE49-F238E27FC236}">
                <a16:creationId xmlns:a16="http://schemas.microsoft.com/office/drawing/2014/main" id="{D8DD8548-30B0-4049-ADD9-606B30B2CABA}"/>
              </a:ext>
            </a:extLst>
          </p:cNvPr>
          <p:cNvSpPr>
            <a:spLocks noGrp="1"/>
          </p:cNvSpPr>
          <p:nvPr>
            <p:ph type="sldNum" sz="quarter" idx="12"/>
          </p:nvPr>
        </p:nvSpPr>
        <p:spPr/>
        <p:txBody>
          <a:bodyPr/>
          <a:lstStyle/>
          <a:p>
            <a:fld id="{BC03BD33-2603-4E1E-A270-3275D9597DB0}" type="slidenum">
              <a:rPr lang="en-GB" smtClean="0"/>
              <a:t>4</a:t>
            </a:fld>
            <a:endParaRPr lang="en-GB"/>
          </a:p>
        </p:txBody>
      </p:sp>
    </p:spTree>
    <p:extLst>
      <p:ext uri="{BB962C8B-B14F-4D97-AF65-F5344CB8AC3E}">
        <p14:creationId xmlns:p14="http://schemas.microsoft.com/office/powerpoint/2010/main" val="27658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Google Shape;334;p53">
            <a:extLst>
              <a:ext uri="{FF2B5EF4-FFF2-40B4-BE49-F238E27FC236}">
                <a16:creationId xmlns:a16="http://schemas.microsoft.com/office/drawing/2014/main" id="{3C95C708-80A7-4681-B4BE-6ACADE19A742}"/>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468272" y="1045943"/>
            <a:ext cx="7245655" cy="5812057"/>
          </a:xfrm>
          <a:prstGeom prst="rect">
            <a:avLst/>
          </a:prstGeom>
          <a:noFill/>
          <a:ln>
            <a:noFill/>
          </a:ln>
        </p:spPr>
      </p:pic>
      <p:pic>
        <p:nvPicPr>
          <p:cNvPr id="8" name="Google Shape;338;p53">
            <a:extLst>
              <a:ext uri="{FF2B5EF4-FFF2-40B4-BE49-F238E27FC236}">
                <a16:creationId xmlns:a16="http://schemas.microsoft.com/office/drawing/2014/main" id="{EC4D36B6-B847-4053-8089-48AFCFFBC7B5}"/>
              </a:ext>
            </a:extLst>
          </p:cNvPr>
          <p:cNvPicPr preferRelativeResize="0"/>
          <p:nvPr/>
        </p:nvPicPr>
        <p:blipFill>
          <a:blip r:embed="rId5">
            <a:alphaModFix/>
          </a:blip>
          <a:stretch>
            <a:fillRect/>
          </a:stretch>
        </p:blipFill>
        <p:spPr>
          <a:xfrm>
            <a:off x="3645768" y="313560"/>
            <a:ext cx="5675710" cy="6534440"/>
          </a:xfrm>
          <a:prstGeom prst="rect">
            <a:avLst/>
          </a:prstGeom>
          <a:noFill/>
          <a:ln>
            <a:noFill/>
          </a:ln>
        </p:spPr>
      </p:pic>
      <p:sp>
        <p:nvSpPr>
          <p:cNvPr id="4" name="Slide Number Placeholder 3">
            <a:extLst>
              <a:ext uri="{FF2B5EF4-FFF2-40B4-BE49-F238E27FC236}">
                <a16:creationId xmlns:a16="http://schemas.microsoft.com/office/drawing/2014/main" id="{9DD027A5-DF12-4515-AC1C-3372A65F4DFF}"/>
              </a:ext>
            </a:extLst>
          </p:cNvPr>
          <p:cNvSpPr>
            <a:spLocks noGrp="1"/>
          </p:cNvSpPr>
          <p:nvPr>
            <p:ph type="sldNum" sz="quarter" idx="12"/>
          </p:nvPr>
        </p:nvSpPr>
        <p:spPr/>
        <p:txBody>
          <a:bodyPr/>
          <a:lstStyle/>
          <a:p>
            <a:fld id="{BC03BD33-2603-4E1E-A270-3275D9597DB0}" type="slidenum">
              <a:rPr lang="en-GB" smtClean="0"/>
              <a:t>5</a:t>
            </a:fld>
            <a:endParaRPr lang="en-GB"/>
          </a:p>
        </p:txBody>
      </p:sp>
      <p:pic>
        <p:nvPicPr>
          <p:cNvPr id="6" name="Google Shape;336;p53">
            <a:extLst>
              <a:ext uri="{FF2B5EF4-FFF2-40B4-BE49-F238E27FC236}">
                <a16:creationId xmlns:a16="http://schemas.microsoft.com/office/drawing/2014/main" id="{A66F91D4-4977-4ADC-A480-41DC27923AA7}"/>
              </a:ext>
            </a:extLst>
          </p:cNvPr>
          <p:cNvPicPr preferRelativeResize="0"/>
          <p:nvPr/>
        </p:nvPicPr>
        <p:blipFill>
          <a:blip r:embed="rId6">
            <a:alphaModFix/>
          </a:blip>
          <a:stretch>
            <a:fillRect/>
          </a:stretch>
        </p:blipFill>
        <p:spPr>
          <a:xfrm>
            <a:off x="1467616" y="1079846"/>
            <a:ext cx="4065713" cy="5602372"/>
          </a:xfrm>
          <a:prstGeom prst="rect">
            <a:avLst/>
          </a:prstGeom>
          <a:noFill/>
          <a:ln>
            <a:noFill/>
          </a:ln>
        </p:spPr>
      </p:pic>
      <p:pic>
        <p:nvPicPr>
          <p:cNvPr id="7" name="Google Shape;337;p53">
            <a:extLst>
              <a:ext uri="{FF2B5EF4-FFF2-40B4-BE49-F238E27FC236}">
                <a16:creationId xmlns:a16="http://schemas.microsoft.com/office/drawing/2014/main" id="{7830542D-2EC4-4051-8266-555D272FFB52}"/>
              </a:ext>
            </a:extLst>
          </p:cNvPr>
          <p:cNvPicPr preferRelativeResize="0"/>
          <p:nvPr/>
        </p:nvPicPr>
        <p:blipFill>
          <a:blip r:embed="rId7">
            <a:alphaModFix/>
          </a:blip>
          <a:stretch>
            <a:fillRect/>
          </a:stretch>
        </p:blipFill>
        <p:spPr>
          <a:xfrm>
            <a:off x="6091098" y="1045943"/>
            <a:ext cx="4405143" cy="5636275"/>
          </a:xfrm>
          <a:prstGeom prst="rect">
            <a:avLst/>
          </a:prstGeom>
          <a:noFill/>
          <a:ln>
            <a:noFill/>
          </a:ln>
        </p:spPr>
      </p:pic>
      <p:pic>
        <p:nvPicPr>
          <p:cNvPr id="9" name="Google Shape;339;p53">
            <a:extLst>
              <a:ext uri="{FF2B5EF4-FFF2-40B4-BE49-F238E27FC236}">
                <a16:creationId xmlns:a16="http://schemas.microsoft.com/office/drawing/2014/main" id="{74BCC3F4-92C9-4EE4-A69C-D11B5C777975}"/>
              </a:ext>
            </a:extLst>
          </p:cNvPr>
          <p:cNvPicPr preferRelativeResize="0"/>
          <p:nvPr/>
        </p:nvPicPr>
        <p:blipFill>
          <a:blip r:embed="rId8">
            <a:alphaModFix/>
          </a:blip>
          <a:stretch>
            <a:fillRect/>
          </a:stretch>
        </p:blipFill>
        <p:spPr>
          <a:xfrm>
            <a:off x="1076770" y="1419244"/>
            <a:ext cx="9924159" cy="4482397"/>
          </a:xfrm>
          <a:prstGeom prst="rect">
            <a:avLst/>
          </a:prstGeom>
          <a:noFill/>
          <a:ln>
            <a:noFill/>
          </a:ln>
        </p:spPr>
      </p:pic>
      <p:pic>
        <p:nvPicPr>
          <p:cNvPr id="10" name="Google Shape;340;p53">
            <a:extLst>
              <a:ext uri="{FF2B5EF4-FFF2-40B4-BE49-F238E27FC236}">
                <a16:creationId xmlns:a16="http://schemas.microsoft.com/office/drawing/2014/main" id="{04BAB573-A794-4A03-BBD0-3D2140E63709}"/>
              </a:ext>
            </a:extLst>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442237" y="1307760"/>
            <a:ext cx="4964498" cy="4860209"/>
          </a:xfrm>
          <a:prstGeom prst="rect">
            <a:avLst/>
          </a:prstGeom>
          <a:noFill/>
          <a:ln>
            <a:noFill/>
          </a:ln>
        </p:spPr>
      </p:pic>
      <p:grpSp>
        <p:nvGrpSpPr>
          <p:cNvPr id="18" name="Group 17">
            <a:extLst>
              <a:ext uri="{FF2B5EF4-FFF2-40B4-BE49-F238E27FC236}">
                <a16:creationId xmlns:a16="http://schemas.microsoft.com/office/drawing/2014/main" id="{B28EA040-9678-47C7-BCEE-E7C813066FAA}"/>
              </a:ext>
            </a:extLst>
          </p:cNvPr>
          <p:cNvGrpSpPr/>
          <p:nvPr/>
        </p:nvGrpSpPr>
        <p:grpSpPr>
          <a:xfrm>
            <a:off x="786204" y="957983"/>
            <a:ext cx="11392221" cy="5846098"/>
            <a:chOff x="786204" y="957983"/>
            <a:chExt cx="11392221" cy="5846098"/>
          </a:xfrm>
        </p:grpSpPr>
        <p:pic>
          <p:nvPicPr>
            <p:cNvPr id="13" name="Picture 12" descr="A person wearing a suit and tie&#10;&#10;Description generated with very high confidence">
              <a:extLst>
                <a:ext uri="{FF2B5EF4-FFF2-40B4-BE49-F238E27FC236}">
                  <a16:creationId xmlns:a16="http://schemas.microsoft.com/office/drawing/2014/main" id="{37BFC4D9-E447-4F46-BD70-12C4B12F327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6204" y="1428502"/>
              <a:ext cx="4053539" cy="4871156"/>
            </a:xfrm>
            <a:prstGeom prst="ellipse">
              <a:avLst/>
            </a:prstGeom>
            <a:ln w="63500" cap="rnd">
              <a:noFill/>
            </a:ln>
            <a:effectLst/>
          </p:spPr>
        </p:pic>
        <p:graphicFrame>
          <p:nvGraphicFramePr>
            <p:cNvPr id="16" name="Object 15">
              <a:extLst>
                <a:ext uri="{FF2B5EF4-FFF2-40B4-BE49-F238E27FC236}">
                  <a16:creationId xmlns:a16="http://schemas.microsoft.com/office/drawing/2014/main" id="{4F065909-C839-4E40-8FF2-1EF932C067D9}"/>
                </a:ext>
              </a:extLst>
            </p:cNvPr>
            <p:cNvGraphicFramePr>
              <a:graphicFrameLocks noChangeAspect="1"/>
            </p:cNvGraphicFramePr>
            <p:nvPr>
              <p:extLst>
                <p:ext uri="{D42A27DB-BD31-4B8C-83A1-F6EECF244321}">
                  <p14:modId xmlns:p14="http://schemas.microsoft.com/office/powerpoint/2010/main" val="1682259714"/>
                </p:ext>
              </p:extLst>
            </p:nvPr>
          </p:nvGraphicFramePr>
          <p:xfrm>
            <a:off x="5118628" y="957983"/>
            <a:ext cx="7059797" cy="5846098"/>
          </p:xfrm>
          <a:graphic>
            <a:graphicData uri="http://schemas.openxmlformats.org/presentationml/2006/ole">
              <mc:AlternateContent xmlns:mc="http://schemas.openxmlformats.org/markup-compatibility/2006">
                <mc:Choice xmlns:v="urn:schemas-microsoft-com:vml" Requires="v">
                  <p:oleObj spid="_x0000_s1028" name="Image" r:id="rId11" imgW="6501240" imgH="5383800" progId="Photoshop.Image.13">
                    <p:embed/>
                  </p:oleObj>
                </mc:Choice>
                <mc:Fallback>
                  <p:oleObj name="Image" r:id="rId11" imgW="6501240" imgH="5383800" progId="Photoshop.Image.13">
                    <p:embed/>
                    <p:pic>
                      <p:nvPicPr>
                        <p:cNvPr id="16" name="Object 15">
                          <a:extLst>
                            <a:ext uri="{FF2B5EF4-FFF2-40B4-BE49-F238E27FC236}">
                              <a16:creationId xmlns:a16="http://schemas.microsoft.com/office/drawing/2014/main" id="{4F065909-C839-4E40-8FF2-1EF932C067D9}"/>
                            </a:ext>
                          </a:extLst>
                        </p:cNvPr>
                        <p:cNvPicPr/>
                        <p:nvPr/>
                      </p:nvPicPr>
                      <p:blipFill>
                        <a:blip r:embed="rId12"/>
                        <a:stretch>
                          <a:fillRect/>
                        </a:stretch>
                      </p:blipFill>
                      <p:spPr>
                        <a:xfrm>
                          <a:off x="5118628" y="957983"/>
                          <a:ext cx="7059797" cy="5846098"/>
                        </a:xfrm>
                        <a:prstGeom prst="rect">
                          <a:avLst/>
                        </a:prstGeom>
                      </p:spPr>
                    </p:pic>
                  </p:oleObj>
                </mc:Fallback>
              </mc:AlternateContent>
            </a:graphicData>
          </a:graphic>
        </p:graphicFrame>
      </p:grpSp>
      <p:grpSp>
        <p:nvGrpSpPr>
          <p:cNvPr id="28" name="Group 27">
            <a:extLst>
              <a:ext uri="{FF2B5EF4-FFF2-40B4-BE49-F238E27FC236}">
                <a16:creationId xmlns:a16="http://schemas.microsoft.com/office/drawing/2014/main" id="{E1E05A42-8EFC-4DA0-B4C8-E2C423EE0864}"/>
              </a:ext>
            </a:extLst>
          </p:cNvPr>
          <p:cNvGrpSpPr/>
          <p:nvPr/>
        </p:nvGrpSpPr>
        <p:grpSpPr>
          <a:xfrm>
            <a:off x="735853" y="393222"/>
            <a:ext cx="11492154" cy="6534440"/>
            <a:chOff x="735853" y="393222"/>
            <a:chExt cx="11492154" cy="6534440"/>
          </a:xfrm>
        </p:grpSpPr>
        <p:graphicFrame>
          <p:nvGraphicFramePr>
            <p:cNvPr id="26" name="Object 25">
              <a:extLst>
                <a:ext uri="{FF2B5EF4-FFF2-40B4-BE49-F238E27FC236}">
                  <a16:creationId xmlns:a16="http://schemas.microsoft.com/office/drawing/2014/main" id="{37DCB7EB-48CC-4B4D-8935-D374C25D1922}"/>
                </a:ext>
              </a:extLst>
            </p:cNvPr>
            <p:cNvGraphicFramePr>
              <a:graphicFrameLocks noChangeAspect="1"/>
            </p:cNvGraphicFramePr>
            <p:nvPr>
              <p:extLst>
                <p:ext uri="{D42A27DB-BD31-4B8C-83A1-F6EECF244321}">
                  <p14:modId xmlns:p14="http://schemas.microsoft.com/office/powerpoint/2010/main" val="1648190241"/>
                </p:ext>
              </p:extLst>
            </p:nvPr>
          </p:nvGraphicFramePr>
          <p:xfrm>
            <a:off x="7037269" y="393222"/>
            <a:ext cx="5190738" cy="6534440"/>
          </p:xfrm>
          <a:graphic>
            <a:graphicData uri="http://schemas.openxmlformats.org/presentationml/2006/ole">
              <mc:AlternateContent xmlns:mc="http://schemas.openxmlformats.org/markup-compatibility/2006">
                <mc:Choice xmlns:v="urn:schemas-microsoft-com:vml" Requires="v">
                  <p:oleObj spid="_x0000_s1029" name="Image" r:id="rId13" imgW="7111080" imgH="8926920" progId="Photoshop.Image.13">
                    <p:embed/>
                  </p:oleObj>
                </mc:Choice>
                <mc:Fallback>
                  <p:oleObj name="Image" r:id="rId13" imgW="7111080" imgH="8926920" progId="Photoshop.Image.13">
                    <p:embed/>
                    <p:pic>
                      <p:nvPicPr>
                        <p:cNvPr id="26" name="Object 25">
                          <a:extLst>
                            <a:ext uri="{FF2B5EF4-FFF2-40B4-BE49-F238E27FC236}">
                              <a16:creationId xmlns:a16="http://schemas.microsoft.com/office/drawing/2014/main" id="{37DCB7EB-48CC-4B4D-8935-D374C25D1922}"/>
                            </a:ext>
                          </a:extLst>
                        </p:cNvPr>
                        <p:cNvPicPr/>
                        <p:nvPr/>
                      </p:nvPicPr>
                      <p:blipFill>
                        <a:blip r:embed="rId14"/>
                        <a:stretch>
                          <a:fillRect/>
                        </a:stretch>
                      </p:blipFill>
                      <p:spPr>
                        <a:xfrm>
                          <a:off x="7037269" y="393222"/>
                          <a:ext cx="5190738" cy="6534440"/>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7DA5DBAE-950A-450A-8997-4863AC0C5A4E}"/>
                </a:ext>
              </a:extLst>
            </p:cNvPr>
            <p:cNvSpPr txBox="1"/>
            <p:nvPr/>
          </p:nvSpPr>
          <p:spPr>
            <a:xfrm>
              <a:off x="735853" y="2953034"/>
              <a:ext cx="6301416" cy="1569660"/>
            </a:xfrm>
            <a:prstGeom prst="rect">
              <a:avLst/>
            </a:prstGeom>
            <a:noFill/>
          </p:spPr>
          <p:txBody>
            <a:bodyPr wrap="square" rtlCol="0">
              <a:spAutoFit/>
            </a:bodyPr>
            <a:lstStyle/>
            <a:p>
              <a:r>
                <a:rPr lang="en-GB" sz="3200" dirty="0">
                  <a:solidFill>
                    <a:schemeClr val="bg1"/>
                  </a:solidFill>
                </a:rPr>
                <a:t>“The survival of certain favoured words in the struggle for existence is natural selection” (Descent 1: 61).</a:t>
              </a:r>
            </a:p>
          </p:txBody>
        </p:sp>
      </p:grpSp>
      <p:sp>
        <p:nvSpPr>
          <p:cNvPr id="11" name="Google Shape;333;p53">
            <a:extLst>
              <a:ext uri="{FF2B5EF4-FFF2-40B4-BE49-F238E27FC236}">
                <a16:creationId xmlns:a16="http://schemas.microsoft.com/office/drawing/2014/main" id="{BB679194-BA26-466C-A54A-B79AD94B5259}"/>
              </a:ext>
            </a:extLst>
          </p:cNvPr>
          <p:cNvSpPr txBox="1"/>
          <p:nvPr/>
        </p:nvSpPr>
        <p:spPr>
          <a:xfrm>
            <a:off x="2095500" y="136525"/>
            <a:ext cx="7886700" cy="99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 sz="4400" b="0" u="none" dirty="0">
                <a:solidFill>
                  <a:schemeClr val="bg1"/>
                </a:solidFill>
                <a:latin typeface="Calibri"/>
                <a:ea typeface="Calibri"/>
                <a:cs typeface="Calibri"/>
                <a:sym typeface="Calibri"/>
              </a:rPr>
              <a:t>The</a:t>
            </a:r>
            <a:r>
              <a:rPr lang="en" sz="4400" b="0" u="none" dirty="0">
                <a:solidFill>
                  <a:schemeClr val="dk1"/>
                </a:solidFill>
                <a:latin typeface="Calibri"/>
                <a:ea typeface="Calibri"/>
                <a:cs typeface="Calibri"/>
                <a:sym typeface="Calibri"/>
              </a:rPr>
              <a:t> </a:t>
            </a:r>
            <a:r>
              <a:rPr lang="en" sz="4400" b="0" u="none" dirty="0">
                <a:solidFill>
                  <a:srgbClr val="A44A3F"/>
                </a:solidFill>
                <a:latin typeface="Calibri"/>
                <a:ea typeface="Calibri"/>
                <a:cs typeface="Calibri"/>
                <a:sym typeface="Calibri"/>
              </a:rPr>
              <a:t>‘</a:t>
            </a:r>
            <a:r>
              <a:rPr lang="en" sz="4400" b="0" u="none" dirty="0">
                <a:solidFill>
                  <a:srgbClr val="A44A3F"/>
                </a:solidFill>
                <a:latin typeface="Algerian"/>
                <a:ea typeface="Algerian"/>
                <a:cs typeface="Algerian"/>
                <a:sym typeface="Algerian"/>
              </a:rPr>
              <a:t>Dark Age</a:t>
            </a:r>
            <a:r>
              <a:rPr lang="en" sz="4400" b="0" u="none" dirty="0">
                <a:solidFill>
                  <a:srgbClr val="A44A3F"/>
                </a:solidFill>
                <a:latin typeface="Calibri"/>
                <a:ea typeface="Calibri"/>
                <a:cs typeface="Calibri"/>
                <a:sym typeface="Calibri"/>
              </a:rPr>
              <a:t>’</a:t>
            </a:r>
            <a:r>
              <a:rPr lang="en" sz="4400" b="0" u="none" dirty="0">
                <a:solidFill>
                  <a:schemeClr val="dk1"/>
                </a:solidFill>
                <a:latin typeface="Calibri"/>
                <a:ea typeface="Calibri"/>
                <a:cs typeface="Calibri"/>
                <a:sym typeface="Calibri"/>
              </a:rPr>
              <a:t> </a:t>
            </a:r>
            <a:r>
              <a:rPr lang="en" sz="4400" b="0" u="none" dirty="0">
                <a:solidFill>
                  <a:schemeClr val="bg1"/>
                </a:solidFill>
                <a:latin typeface="Calibri"/>
                <a:ea typeface="Calibri"/>
                <a:cs typeface="Calibri"/>
                <a:sym typeface="Calibri"/>
              </a:rPr>
              <a:t>of  LE research</a:t>
            </a:r>
            <a:endParaRPr dirty="0">
              <a:solidFill>
                <a:schemeClr val="bg1"/>
              </a:solidFill>
            </a:endParaRPr>
          </a:p>
        </p:txBody>
      </p:sp>
    </p:spTree>
    <p:extLst>
      <p:ext uri="{BB962C8B-B14F-4D97-AF65-F5344CB8AC3E}">
        <p14:creationId xmlns:p14="http://schemas.microsoft.com/office/powerpoint/2010/main" val="1965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6"/>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5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25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1000" fill="hold"/>
                                        <p:tgtEl>
                                          <p:spTgt spid="10"/>
                                        </p:tgtEl>
                                        <p:attrNameLst>
                                          <p:attrName>ppt_w</p:attrName>
                                        </p:attrNameLst>
                                      </p:cBhvr>
                                      <p:tavLst>
                                        <p:tav tm="0">
                                          <p:val>
                                            <p:fltVal val="0"/>
                                          </p:val>
                                        </p:tav>
                                        <p:tav tm="100000">
                                          <p:val>
                                            <p:strVal val="#ppt_w"/>
                                          </p:val>
                                        </p:tav>
                                      </p:tavLst>
                                    </p:anim>
                                    <p:anim calcmode="lin" valueType="num">
                                      <p:cBhvr>
                                        <p:cTn id="65" dur="1000" fill="hold"/>
                                        <p:tgtEl>
                                          <p:spTgt spid="10"/>
                                        </p:tgtEl>
                                        <p:attrNameLst>
                                          <p:attrName>ppt_h</p:attrName>
                                        </p:attrNameLst>
                                      </p:cBhvr>
                                      <p:tavLst>
                                        <p:tav tm="0">
                                          <p:val>
                                            <p:fltVal val="0"/>
                                          </p:val>
                                        </p:tav>
                                        <p:tav tm="100000">
                                          <p:val>
                                            <p:strVal val="#ppt_h"/>
                                          </p:val>
                                        </p:tav>
                                      </p:tavLst>
                                    </p:anim>
                                    <p:anim calcmode="lin" valueType="num">
                                      <p:cBhvr>
                                        <p:cTn id="66" dur="1000" fill="hold"/>
                                        <p:tgtEl>
                                          <p:spTgt spid="10"/>
                                        </p:tgtEl>
                                        <p:attrNameLst>
                                          <p:attrName>style.rotation</p:attrName>
                                        </p:attrNameLst>
                                      </p:cBhvr>
                                      <p:tavLst>
                                        <p:tav tm="0">
                                          <p:val>
                                            <p:fltVal val="90"/>
                                          </p:val>
                                        </p:tav>
                                        <p:tav tm="100000">
                                          <p:val>
                                            <p:fltVal val="0"/>
                                          </p:val>
                                        </p:tav>
                                      </p:tavLst>
                                    </p:anim>
                                    <p:animEffect transition="in" filter="fade">
                                      <p:cBhvr>
                                        <p:cTn id="6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D38BE5-A24E-4E5C-A490-65B0E9DEC0EA}"/>
              </a:ext>
            </a:extLst>
          </p:cNvPr>
          <p:cNvSpPr>
            <a:spLocks noGrp="1"/>
          </p:cNvSpPr>
          <p:nvPr>
            <p:ph type="sldNum" sz="quarter" idx="12"/>
          </p:nvPr>
        </p:nvSpPr>
        <p:spPr/>
        <p:txBody>
          <a:bodyPr/>
          <a:lstStyle/>
          <a:p>
            <a:fld id="{BC03BD33-2603-4E1E-A270-3275D9597DB0}" type="slidenum">
              <a:rPr lang="en-GB" smtClean="0"/>
              <a:t>6</a:t>
            </a:fld>
            <a:endParaRPr lang="en-GB"/>
          </a:p>
        </p:txBody>
      </p:sp>
      <p:sp>
        <p:nvSpPr>
          <p:cNvPr id="5" name="TextBox 4">
            <a:extLst>
              <a:ext uri="{FF2B5EF4-FFF2-40B4-BE49-F238E27FC236}">
                <a16:creationId xmlns:a16="http://schemas.microsoft.com/office/drawing/2014/main" id="{6D2E4A8C-7422-447B-A2B5-59258CB293F1}"/>
              </a:ext>
            </a:extLst>
          </p:cNvPr>
          <p:cNvSpPr txBox="1"/>
          <p:nvPr/>
        </p:nvSpPr>
        <p:spPr>
          <a:xfrm>
            <a:off x="5764819" y="3638550"/>
            <a:ext cx="662361" cy="923330"/>
          </a:xfrm>
          <a:prstGeom prst="rect">
            <a:avLst/>
          </a:prstGeom>
          <a:noFill/>
        </p:spPr>
        <p:txBody>
          <a:bodyPr wrap="none" rtlCol="0">
            <a:spAutoFit/>
          </a:bodyPr>
          <a:lstStyle/>
          <a:p>
            <a:r>
              <a:rPr lang="en-GB" sz="5400" dirty="0">
                <a:solidFill>
                  <a:schemeClr val="bg1"/>
                </a:solidFill>
              </a:rPr>
              <a:t>…</a:t>
            </a:r>
          </a:p>
        </p:txBody>
      </p:sp>
    </p:spTree>
    <p:extLst>
      <p:ext uri="{BB962C8B-B14F-4D97-AF65-F5344CB8AC3E}">
        <p14:creationId xmlns:p14="http://schemas.microsoft.com/office/powerpoint/2010/main" val="3773005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4E9F8-F187-4697-AF42-BFF77ABB2459}"/>
              </a:ext>
            </a:extLst>
          </p:cNvPr>
          <p:cNvSpPr>
            <a:spLocks noGrp="1"/>
          </p:cNvSpPr>
          <p:nvPr>
            <p:ph type="title"/>
          </p:nvPr>
        </p:nvSpPr>
        <p:spPr>
          <a:xfrm>
            <a:off x="838200" y="211347"/>
            <a:ext cx="10515600" cy="1325563"/>
          </a:xfrm>
        </p:spPr>
        <p:txBody>
          <a:bodyPr/>
          <a:lstStyle/>
          <a:p>
            <a:r>
              <a:rPr lang="en-GB" dirty="0">
                <a:latin typeface="+mn-lt"/>
                <a:cs typeface="Arial" panose="020B0604020202020204" pitchFamily="34" charset="0"/>
              </a:rPr>
              <a:t>The ‘Coming-of Age’ of LE research</a:t>
            </a:r>
          </a:p>
        </p:txBody>
      </p:sp>
      <p:sp>
        <p:nvSpPr>
          <p:cNvPr id="3" name="Content Placeholder 2">
            <a:extLst>
              <a:ext uri="{FF2B5EF4-FFF2-40B4-BE49-F238E27FC236}">
                <a16:creationId xmlns:a16="http://schemas.microsoft.com/office/drawing/2014/main" id="{F42455EC-D110-4A1C-975A-345F55C809B1}"/>
              </a:ext>
            </a:extLst>
          </p:cNvPr>
          <p:cNvSpPr>
            <a:spLocks noGrp="1"/>
          </p:cNvSpPr>
          <p:nvPr>
            <p:ph idx="1"/>
          </p:nvPr>
        </p:nvSpPr>
        <p:spPr>
          <a:xfrm>
            <a:off x="10167025" y="7114594"/>
            <a:ext cx="10515600" cy="4351338"/>
          </a:xfrm>
        </p:spPr>
        <p:txBody>
          <a:bodyPr/>
          <a:lstStyle/>
          <a:p>
            <a:r>
              <a:rPr lang="en-GB" dirty="0"/>
              <a:t>evolutionary ling. vs boiling emerged</a:t>
            </a:r>
          </a:p>
          <a:p>
            <a:endParaRPr lang="en-GB" dirty="0"/>
          </a:p>
          <a:p>
            <a:r>
              <a:rPr lang="en-GB" dirty="0"/>
              <a:t>established conferences, show pics of </a:t>
            </a:r>
            <a:r>
              <a:rPr lang="en-GB" dirty="0" err="1"/>
              <a:t>evolang</a:t>
            </a:r>
            <a:r>
              <a:rPr lang="en-GB" dirty="0"/>
              <a:t>	</a:t>
            </a:r>
            <a:br>
              <a:rPr lang="en-GB" dirty="0"/>
            </a:br>
            <a:r>
              <a:rPr lang="en-GB" dirty="0"/>
              <a:t>and </a:t>
            </a:r>
            <a:r>
              <a:rPr lang="en-GB" dirty="0" err="1"/>
              <a:t>protolang</a:t>
            </a:r>
            <a:r>
              <a:rPr lang="en-GB" dirty="0"/>
              <a:t> and:</a:t>
            </a:r>
          </a:p>
          <a:p>
            <a:endParaRPr lang="en-GB" dirty="0"/>
          </a:p>
          <a:p>
            <a:r>
              <a:rPr lang="en-GB" dirty="0"/>
              <a:t>various paradigms and subfields emerged from this</a:t>
            </a:r>
          </a:p>
          <a:p>
            <a:r>
              <a:rPr lang="en-GB" dirty="0"/>
              <a:t>… </a:t>
            </a:r>
            <a:r>
              <a:rPr lang="en-GB" dirty="0">
                <a:sym typeface="Wingdings" panose="05000000000000000000" pitchFamily="2" charset="2"/>
              </a:rPr>
              <a:t> next slide</a:t>
            </a:r>
            <a:endParaRPr lang="en-GB" dirty="0"/>
          </a:p>
        </p:txBody>
      </p:sp>
      <p:sp>
        <p:nvSpPr>
          <p:cNvPr id="7" name="Slide Number Placeholder 6">
            <a:extLst>
              <a:ext uri="{FF2B5EF4-FFF2-40B4-BE49-F238E27FC236}">
                <a16:creationId xmlns:a16="http://schemas.microsoft.com/office/drawing/2014/main" id="{7E5A3793-89D9-4010-A2B1-36265004F619}"/>
              </a:ext>
            </a:extLst>
          </p:cNvPr>
          <p:cNvSpPr>
            <a:spLocks noGrp="1"/>
          </p:cNvSpPr>
          <p:nvPr>
            <p:ph type="sldNum" sz="quarter" idx="12"/>
          </p:nvPr>
        </p:nvSpPr>
        <p:spPr/>
        <p:txBody>
          <a:bodyPr/>
          <a:lstStyle/>
          <a:p>
            <a:fld id="{BC03BD33-2603-4E1E-A270-3275D9597DB0}" type="slidenum">
              <a:rPr lang="en-GB" smtClean="0"/>
              <a:t>7</a:t>
            </a:fld>
            <a:endParaRPr lang="en-GB"/>
          </a:p>
        </p:txBody>
      </p:sp>
      <p:pic>
        <p:nvPicPr>
          <p:cNvPr id="4" name="Picture 3">
            <a:extLst>
              <a:ext uri="{FF2B5EF4-FFF2-40B4-BE49-F238E27FC236}">
                <a16:creationId xmlns:a16="http://schemas.microsoft.com/office/drawing/2014/main" id="{FF2A5C5C-3856-4663-83BC-6C377BA958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896" y="1536910"/>
            <a:ext cx="4912659" cy="3469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4A976904-00D7-427F-851A-0065F03ABD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945"/>
          <a:stretch/>
        </p:blipFill>
        <p:spPr>
          <a:xfrm>
            <a:off x="6394579" y="1536910"/>
            <a:ext cx="4484069" cy="5046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6" name="Group 25">
            <a:extLst>
              <a:ext uri="{FF2B5EF4-FFF2-40B4-BE49-F238E27FC236}">
                <a16:creationId xmlns:a16="http://schemas.microsoft.com/office/drawing/2014/main" id="{180A10BE-EA35-403C-87C3-9A4F32C04297}"/>
              </a:ext>
            </a:extLst>
          </p:cNvPr>
          <p:cNvGrpSpPr/>
          <p:nvPr/>
        </p:nvGrpSpPr>
        <p:grpSpPr>
          <a:xfrm>
            <a:off x="11072787" y="1820030"/>
            <a:ext cx="724755" cy="2505722"/>
            <a:chOff x="11198504" y="1731431"/>
            <a:chExt cx="724755" cy="2505722"/>
          </a:xfrm>
        </p:grpSpPr>
        <p:pic>
          <p:nvPicPr>
            <p:cNvPr id="23" name="Picture 22" descr="A picture containing shelf, indoor, person, book&#10;&#10;Description generated with very high confidence">
              <a:extLst>
                <a:ext uri="{FF2B5EF4-FFF2-40B4-BE49-F238E27FC236}">
                  <a16:creationId xmlns:a16="http://schemas.microsoft.com/office/drawing/2014/main" id="{C7EBF5F2-4FE2-4FC4-A753-89EF485647F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203118" y="1731431"/>
              <a:ext cx="698840" cy="712664"/>
            </a:xfrm>
            <a:prstGeom prst="ellipse">
              <a:avLst/>
            </a:prstGeom>
            <a:ln w="63500" cap="rnd">
              <a:noFill/>
            </a:ln>
            <a:effectLst/>
          </p:spPr>
        </p:pic>
        <p:pic>
          <p:nvPicPr>
            <p:cNvPr id="24" name="Picture 23" descr="A person wearing glasses and a suit&#10;&#10;Description generated with very high confidence">
              <a:extLst>
                <a:ext uri="{FF2B5EF4-FFF2-40B4-BE49-F238E27FC236}">
                  <a16:creationId xmlns:a16="http://schemas.microsoft.com/office/drawing/2014/main" id="{050458EA-E28C-459A-A0CA-49A916C89FB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202985" y="2619297"/>
              <a:ext cx="696190" cy="712666"/>
            </a:xfrm>
            <a:prstGeom prst="ellipse">
              <a:avLst/>
            </a:prstGeom>
            <a:ln w="63500" cap="rnd">
              <a:noFill/>
            </a:ln>
            <a:effectLst/>
          </p:spPr>
        </p:pic>
        <p:pic>
          <p:nvPicPr>
            <p:cNvPr id="25" name="Google Shape;368;p56">
              <a:extLst>
                <a:ext uri="{FF2B5EF4-FFF2-40B4-BE49-F238E27FC236}">
                  <a16:creationId xmlns:a16="http://schemas.microsoft.com/office/drawing/2014/main" id="{28786F3F-253A-4298-A017-0BC69C1D1072}"/>
                </a:ext>
              </a:extLst>
            </p:cNvPr>
            <p:cNvPicPr preferRelativeResize="0"/>
            <p:nvPr/>
          </p:nvPicPr>
          <p:blipFill rotWithShape="1">
            <a:blip r:embed="rId7" cstate="screen">
              <a:extLst>
                <a:ext uri="{28A0092B-C50C-407E-A947-70E740481C1C}">
                  <a14:useLocalDpi xmlns:a14="http://schemas.microsoft.com/office/drawing/2010/main"/>
                </a:ext>
              </a:extLst>
            </a:blip>
            <a:srcRect/>
            <a:stretch/>
          </p:blipFill>
          <p:spPr>
            <a:xfrm>
              <a:off x="11198504" y="3507165"/>
              <a:ext cx="724755" cy="729988"/>
            </a:xfrm>
            <a:prstGeom prst="ellipse">
              <a:avLst/>
            </a:prstGeom>
            <a:ln w="63500" cap="rnd">
              <a:noFill/>
            </a:ln>
            <a:effectLst/>
          </p:spPr>
        </p:pic>
      </p:grpSp>
      <p:grpSp>
        <p:nvGrpSpPr>
          <p:cNvPr id="29" name="Group 28">
            <a:extLst>
              <a:ext uri="{FF2B5EF4-FFF2-40B4-BE49-F238E27FC236}">
                <a16:creationId xmlns:a16="http://schemas.microsoft.com/office/drawing/2014/main" id="{C2CDC1B9-873A-49EB-A42F-B0285DCA81D6}"/>
              </a:ext>
            </a:extLst>
          </p:cNvPr>
          <p:cNvGrpSpPr/>
          <p:nvPr/>
        </p:nvGrpSpPr>
        <p:grpSpPr>
          <a:xfrm>
            <a:off x="5479133" y="1820030"/>
            <a:ext cx="725920" cy="1617854"/>
            <a:chOff x="11938550" y="1820030"/>
            <a:chExt cx="725920" cy="1617854"/>
          </a:xfrm>
        </p:grpSpPr>
        <p:pic>
          <p:nvPicPr>
            <p:cNvPr id="27" name="Google Shape;349;p54">
              <a:extLst>
                <a:ext uri="{FF2B5EF4-FFF2-40B4-BE49-F238E27FC236}">
                  <a16:creationId xmlns:a16="http://schemas.microsoft.com/office/drawing/2014/main" id="{499D7BBC-1B7C-42EC-8C1B-4A3B2253433F}"/>
                </a:ext>
              </a:extLst>
            </p:cNvPr>
            <p:cNvPicPr preferRelativeResize="0"/>
            <p:nvPr/>
          </p:nvPicPr>
          <p:blipFill rotWithShape="1">
            <a:blip r:embed="rId8" cstate="screen">
              <a:extLst>
                <a:ext uri="{28A0092B-C50C-407E-A947-70E740481C1C}">
                  <a14:useLocalDpi xmlns:a14="http://schemas.microsoft.com/office/drawing/2010/main"/>
                </a:ext>
              </a:extLst>
            </a:blip>
            <a:srcRect/>
            <a:stretch/>
          </p:blipFill>
          <p:spPr>
            <a:xfrm>
              <a:off x="11951581" y="1820030"/>
              <a:ext cx="712889" cy="729988"/>
            </a:xfrm>
            <a:prstGeom prst="ellipse">
              <a:avLst/>
            </a:prstGeom>
            <a:ln w="63500" cap="rnd">
              <a:noFill/>
            </a:ln>
            <a:effectLst/>
          </p:spPr>
        </p:pic>
        <p:pic>
          <p:nvPicPr>
            <p:cNvPr id="28" name="Google Shape;350;p54">
              <a:extLst>
                <a:ext uri="{FF2B5EF4-FFF2-40B4-BE49-F238E27FC236}">
                  <a16:creationId xmlns:a16="http://schemas.microsoft.com/office/drawing/2014/main" id="{BC03B23F-8402-4537-9D2F-ABC235E8FA7F}"/>
                </a:ext>
              </a:extLst>
            </p:cNvPr>
            <p:cNvPicPr preferRelativeResize="0"/>
            <p:nvPr/>
          </p:nvPicPr>
          <p:blipFill rotWithShape="1">
            <a:blip r:embed="rId9" cstate="screen">
              <a:extLst>
                <a:ext uri="{28A0092B-C50C-407E-A947-70E740481C1C}">
                  <a14:useLocalDpi xmlns:a14="http://schemas.microsoft.com/office/drawing/2010/main"/>
                </a:ext>
              </a:extLst>
            </a:blip>
            <a:srcRect/>
            <a:stretch/>
          </p:blipFill>
          <p:spPr>
            <a:xfrm>
              <a:off x="11938550" y="2707896"/>
              <a:ext cx="725920" cy="729988"/>
            </a:xfrm>
            <a:prstGeom prst="ellipse">
              <a:avLst/>
            </a:prstGeom>
            <a:ln w="63500" cap="rnd">
              <a:noFill/>
            </a:ln>
            <a:effectLst/>
          </p:spPr>
        </p:pic>
      </p:grpSp>
    </p:spTree>
    <p:extLst>
      <p:ext uri="{BB962C8B-B14F-4D97-AF65-F5344CB8AC3E}">
        <p14:creationId xmlns:p14="http://schemas.microsoft.com/office/powerpoint/2010/main" val="27966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50"/>
                                        <p:tgtEl>
                                          <p:spTgt spid="22"/>
                                        </p:tgtEl>
                                      </p:cBhvr>
                                    </p:animEffect>
                                    <p:anim calcmode="lin" valueType="num">
                                      <p:cBhvr>
                                        <p:cTn id="18" dur="250" fill="hold"/>
                                        <p:tgtEl>
                                          <p:spTgt spid="22"/>
                                        </p:tgtEl>
                                        <p:attrNameLst>
                                          <p:attrName>ppt_x</p:attrName>
                                        </p:attrNameLst>
                                      </p:cBhvr>
                                      <p:tavLst>
                                        <p:tav tm="0">
                                          <p:val>
                                            <p:strVal val="#ppt_x"/>
                                          </p:val>
                                        </p:tav>
                                        <p:tav tm="100000">
                                          <p:val>
                                            <p:strVal val="#ppt_x"/>
                                          </p:val>
                                        </p:tav>
                                      </p:tavLst>
                                    </p:anim>
                                    <p:anim calcmode="lin" valueType="num">
                                      <p:cBhvr>
                                        <p:cTn id="19" dur="25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250"/>
                            </p:stCondLst>
                            <p:childTnLst>
                              <p:par>
                                <p:cTn id="21" presetID="1"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 up of a logo&#10;&#10;Description generated with high confidence">
            <a:extLst>
              <a:ext uri="{FF2B5EF4-FFF2-40B4-BE49-F238E27FC236}">
                <a16:creationId xmlns:a16="http://schemas.microsoft.com/office/drawing/2014/main" id="{24B3BDDC-2254-405D-8EC2-85A971B1BC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19533" y="4022527"/>
            <a:ext cx="2106321" cy="1249751"/>
          </a:xfrm>
          <a:prstGeom prst="rect">
            <a:avLst/>
          </a:prstGeom>
        </p:spPr>
      </p:pic>
      <p:sp>
        <p:nvSpPr>
          <p:cNvPr id="2" name="Title 1">
            <a:extLst>
              <a:ext uri="{FF2B5EF4-FFF2-40B4-BE49-F238E27FC236}">
                <a16:creationId xmlns:a16="http://schemas.microsoft.com/office/drawing/2014/main" id="{28A4E9F8-F187-4697-AF42-BFF77ABB2459}"/>
              </a:ext>
            </a:extLst>
          </p:cNvPr>
          <p:cNvSpPr>
            <a:spLocks noGrp="1"/>
          </p:cNvSpPr>
          <p:nvPr>
            <p:ph type="title"/>
          </p:nvPr>
        </p:nvSpPr>
        <p:spPr>
          <a:xfrm>
            <a:off x="838200" y="211347"/>
            <a:ext cx="10515600" cy="1325563"/>
          </a:xfrm>
        </p:spPr>
        <p:txBody>
          <a:bodyPr/>
          <a:lstStyle/>
          <a:p>
            <a:r>
              <a:rPr lang="en-GB" dirty="0">
                <a:latin typeface="+mn-lt"/>
                <a:cs typeface="Arial" panose="020B0604020202020204" pitchFamily="34" charset="0"/>
              </a:rPr>
              <a:t>The ‘Coming-of Age’ of LE research</a:t>
            </a:r>
          </a:p>
        </p:txBody>
      </p:sp>
      <p:sp>
        <p:nvSpPr>
          <p:cNvPr id="7" name="Slide Number Placeholder 6">
            <a:extLst>
              <a:ext uri="{FF2B5EF4-FFF2-40B4-BE49-F238E27FC236}">
                <a16:creationId xmlns:a16="http://schemas.microsoft.com/office/drawing/2014/main" id="{7E5A3793-89D9-4010-A2B1-36265004F619}"/>
              </a:ext>
            </a:extLst>
          </p:cNvPr>
          <p:cNvSpPr>
            <a:spLocks noGrp="1"/>
          </p:cNvSpPr>
          <p:nvPr>
            <p:ph type="sldNum" sz="quarter" idx="12"/>
          </p:nvPr>
        </p:nvSpPr>
        <p:spPr/>
        <p:txBody>
          <a:bodyPr/>
          <a:lstStyle/>
          <a:p>
            <a:fld id="{BC03BD33-2603-4E1E-A270-3275D9597DB0}" type="slidenum">
              <a:rPr lang="en-GB" smtClean="0"/>
              <a:t>8</a:t>
            </a:fld>
            <a:endParaRPr lang="en-GB"/>
          </a:p>
        </p:txBody>
      </p:sp>
      <p:pic>
        <p:nvPicPr>
          <p:cNvPr id="22" name="Picture 21">
            <a:extLst>
              <a:ext uri="{FF2B5EF4-FFF2-40B4-BE49-F238E27FC236}">
                <a16:creationId xmlns:a16="http://schemas.microsoft.com/office/drawing/2014/main" id="{4A976904-00D7-427F-851A-0065F03ABDE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945"/>
          <a:stretch/>
        </p:blipFill>
        <p:spPr>
          <a:xfrm>
            <a:off x="6394579" y="1536910"/>
            <a:ext cx="4484069" cy="50461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6" name="Group 25">
            <a:extLst>
              <a:ext uri="{FF2B5EF4-FFF2-40B4-BE49-F238E27FC236}">
                <a16:creationId xmlns:a16="http://schemas.microsoft.com/office/drawing/2014/main" id="{180A10BE-EA35-403C-87C3-9A4F32C04297}"/>
              </a:ext>
            </a:extLst>
          </p:cNvPr>
          <p:cNvGrpSpPr/>
          <p:nvPr/>
        </p:nvGrpSpPr>
        <p:grpSpPr>
          <a:xfrm>
            <a:off x="11072787" y="1820030"/>
            <a:ext cx="724755" cy="2505722"/>
            <a:chOff x="11198504" y="1731431"/>
            <a:chExt cx="724755" cy="2505722"/>
          </a:xfrm>
        </p:grpSpPr>
        <p:pic>
          <p:nvPicPr>
            <p:cNvPr id="23" name="Picture 22" descr="A picture containing shelf, indoor, person, book&#10;&#10;Description generated with very high confidence">
              <a:extLst>
                <a:ext uri="{FF2B5EF4-FFF2-40B4-BE49-F238E27FC236}">
                  <a16:creationId xmlns:a16="http://schemas.microsoft.com/office/drawing/2014/main" id="{C7EBF5F2-4FE2-4FC4-A753-89EF485647F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203118" y="1731431"/>
              <a:ext cx="698840" cy="712664"/>
            </a:xfrm>
            <a:prstGeom prst="ellipse">
              <a:avLst/>
            </a:prstGeom>
            <a:ln w="63500" cap="rnd">
              <a:noFill/>
            </a:ln>
            <a:effectLst/>
          </p:spPr>
        </p:pic>
        <p:pic>
          <p:nvPicPr>
            <p:cNvPr id="24" name="Picture 23" descr="A person wearing glasses and a suit&#10;&#10;Description generated with very high confidence">
              <a:extLst>
                <a:ext uri="{FF2B5EF4-FFF2-40B4-BE49-F238E27FC236}">
                  <a16:creationId xmlns:a16="http://schemas.microsoft.com/office/drawing/2014/main" id="{050458EA-E28C-459A-A0CA-49A916C89FB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202985" y="2619297"/>
              <a:ext cx="696190" cy="712666"/>
            </a:xfrm>
            <a:prstGeom prst="ellipse">
              <a:avLst/>
            </a:prstGeom>
            <a:ln w="63500" cap="rnd">
              <a:noFill/>
            </a:ln>
            <a:effectLst/>
          </p:spPr>
        </p:pic>
        <p:pic>
          <p:nvPicPr>
            <p:cNvPr id="25" name="Google Shape;368;p56">
              <a:extLst>
                <a:ext uri="{FF2B5EF4-FFF2-40B4-BE49-F238E27FC236}">
                  <a16:creationId xmlns:a16="http://schemas.microsoft.com/office/drawing/2014/main" id="{28786F3F-253A-4298-A017-0BC69C1D1072}"/>
                </a:ext>
              </a:extLst>
            </p:cNvPr>
            <p:cNvPicPr preferRelativeResize="0"/>
            <p:nvPr/>
          </p:nvPicPr>
          <p:blipFill rotWithShape="1">
            <a:blip r:embed="rId7" cstate="screen">
              <a:extLst>
                <a:ext uri="{28A0092B-C50C-407E-A947-70E740481C1C}">
                  <a14:useLocalDpi xmlns:a14="http://schemas.microsoft.com/office/drawing/2010/main"/>
                </a:ext>
              </a:extLst>
            </a:blip>
            <a:srcRect/>
            <a:stretch/>
          </p:blipFill>
          <p:spPr>
            <a:xfrm>
              <a:off x="11198504" y="3507165"/>
              <a:ext cx="724755" cy="729988"/>
            </a:xfrm>
            <a:prstGeom prst="ellipse">
              <a:avLst/>
            </a:prstGeom>
            <a:ln w="63500" cap="rnd">
              <a:noFill/>
            </a:ln>
            <a:effectLst/>
          </p:spPr>
        </p:pic>
      </p:grpSp>
      <p:sp>
        <p:nvSpPr>
          <p:cNvPr id="5" name="TextBox 4">
            <a:extLst>
              <a:ext uri="{FF2B5EF4-FFF2-40B4-BE49-F238E27FC236}">
                <a16:creationId xmlns:a16="http://schemas.microsoft.com/office/drawing/2014/main" id="{C09E9399-E9A3-4750-BE44-4DE62511D83C}"/>
              </a:ext>
            </a:extLst>
          </p:cNvPr>
          <p:cNvSpPr txBox="1"/>
          <p:nvPr/>
        </p:nvSpPr>
        <p:spPr>
          <a:xfrm>
            <a:off x="916021" y="1583449"/>
            <a:ext cx="1957331" cy="461665"/>
          </a:xfrm>
          <a:prstGeom prst="rect">
            <a:avLst/>
          </a:prstGeom>
          <a:noFill/>
        </p:spPr>
        <p:txBody>
          <a:bodyPr wrap="none" rtlCol="0">
            <a:spAutoFit/>
          </a:bodyPr>
          <a:lstStyle/>
          <a:p>
            <a:r>
              <a:rPr lang="en-GB" sz="2400" dirty="0"/>
              <a:t>‘Biolinguistics’</a:t>
            </a:r>
          </a:p>
        </p:txBody>
      </p:sp>
      <p:sp>
        <p:nvSpPr>
          <p:cNvPr id="15" name="TextBox 14">
            <a:extLst>
              <a:ext uri="{FF2B5EF4-FFF2-40B4-BE49-F238E27FC236}">
                <a16:creationId xmlns:a16="http://schemas.microsoft.com/office/drawing/2014/main" id="{3AEA2FEF-1598-4867-AAB6-9D63B8D2B588}"/>
              </a:ext>
            </a:extLst>
          </p:cNvPr>
          <p:cNvSpPr txBox="1"/>
          <p:nvPr/>
        </p:nvSpPr>
        <p:spPr>
          <a:xfrm>
            <a:off x="8231155" y="1583449"/>
            <a:ext cx="3194208" cy="461665"/>
          </a:xfrm>
          <a:prstGeom prst="rect">
            <a:avLst/>
          </a:prstGeom>
          <a:noFill/>
        </p:spPr>
        <p:txBody>
          <a:bodyPr wrap="none" rtlCol="0">
            <a:spAutoFit/>
          </a:bodyPr>
          <a:lstStyle/>
          <a:p>
            <a:r>
              <a:rPr lang="en-GB" sz="2400" dirty="0"/>
              <a:t>‘Evolutionary linguistics’</a:t>
            </a:r>
          </a:p>
        </p:txBody>
      </p:sp>
      <p:pic>
        <p:nvPicPr>
          <p:cNvPr id="10" name="Picture 9" descr="A picture containing text, book&#10;&#10;Description generated with very high confidence">
            <a:extLst>
              <a:ext uri="{FF2B5EF4-FFF2-40B4-BE49-F238E27FC236}">
                <a16:creationId xmlns:a16="http://schemas.microsoft.com/office/drawing/2014/main" id="{04C14A07-FD56-4EB9-A3BC-939486A8AF9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14943" y="2140576"/>
            <a:ext cx="1708961" cy="2460201"/>
          </a:xfrm>
          <a:prstGeom prst="rect">
            <a:avLst/>
          </a:prstGeom>
        </p:spPr>
      </p:pic>
      <p:pic>
        <p:nvPicPr>
          <p:cNvPr id="11" name="Picture 10">
            <a:extLst>
              <a:ext uri="{FF2B5EF4-FFF2-40B4-BE49-F238E27FC236}">
                <a16:creationId xmlns:a16="http://schemas.microsoft.com/office/drawing/2014/main" id="{B12374CF-4D42-46DF-AE6A-D4F58C30A7F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314060" y="2140576"/>
            <a:ext cx="1719557" cy="2460201"/>
          </a:xfrm>
          <a:prstGeom prst="rect">
            <a:avLst/>
          </a:prstGeom>
        </p:spPr>
      </p:pic>
      <p:pic>
        <p:nvPicPr>
          <p:cNvPr id="21" name="Picture 20" descr="A person wearing a suit and tie smiling at the camera&#10;&#10;Description generated with very high confidence">
            <a:extLst>
              <a:ext uri="{FF2B5EF4-FFF2-40B4-BE49-F238E27FC236}">
                <a16:creationId xmlns:a16="http://schemas.microsoft.com/office/drawing/2014/main" id="{4932655E-3E17-46C4-B71B-80BE6113DBA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051795" y="2130447"/>
            <a:ext cx="696190" cy="732026"/>
          </a:xfrm>
          <a:prstGeom prst="ellipse">
            <a:avLst/>
          </a:prstGeom>
          <a:ln w="63500" cap="rnd">
            <a:noFill/>
          </a:ln>
          <a:effectLst/>
        </p:spPr>
      </p:pic>
      <p:pic>
        <p:nvPicPr>
          <p:cNvPr id="12" name="Picture 11">
            <a:extLst>
              <a:ext uri="{FF2B5EF4-FFF2-40B4-BE49-F238E27FC236}">
                <a16:creationId xmlns:a16="http://schemas.microsoft.com/office/drawing/2014/main" id="{8F3BA5C1-24CC-4C6E-BA68-864F7E613E77}"/>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328276" y="4259531"/>
            <a:ext cx="3452665" cy="2461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0" name="Group 19">
            <a:extLst>
              <a:ext uri="{FF2B5EF4-FFF2-40B4-BE49-F238E27FC236}">
                <a16:creationId xmlns:a16="http://schemas.microsoft.com/office/drawing/2014/main" id="{9C0B7FF2-1862-4362-AB94-03AF558BEDB9}"/>
              </a:ext>
            </a:extLst>
          </p:cNvPr>
          <p:cNvGrpSpPr/>
          <p:nvPr/>
        </p:nvGrpSpPr>
        <p:grpSpPr>
          <a:xfrm>
            <a:off x="11066739" y="4214850"/>
            <a:ext cx="745606" cy="1618626"/>
            <a:chOff x="11066739" y="4214850"/>
            <a:chExt cx="745606" cy="1618626"/>
          </a:xfrm>
        </p:grpSpPr>
        <p:pic>
          <p:nvPicPr>
            <p:cNvPr id="14" name="Picture 13" descr="A person wearing a suit and tie smiling at the camera&#10;&#10;Description generated with very high confidence">
              <a:extLst>
                <a:ext uri="{FF2B5EF4-FFF2-40B4-BE49-F238E27FC236}">
                  <a16:creationId xmlns:a16="http://schemas.microsoft.com/office/drawing/2014/main" id="{D7E388F5-0E88-48CF-B4C5-8DB9B99AD3E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1082357" y="5103488"/>
              <a:ext cx="729988" cy="729988"/>
            </a:xfrm>
            <a:prstGeom prst="ellipse">
              <a:avLst/>
            </a:prstGeom>
            <a:ln w="63500" cap="rnd">
              <a:noFill/>
            </a:ln>
            <a:effectLst/>
          </p:spPr>
        </p:pic>
        <p:pic>
          <p:nvPicPr>
            <p:cNvPr id="30" name="Picture 29" descr="A person wearing a suit and tie&#10;&#10;Description generated with very high confidence">
              <a:extLst>
                <a:ext uri="{FF2B5EF4-FFF2-40B4-BE49-F238E27FC236}">
                  <a16:creationId xmlns:a16="http://schemas.microsoft.com/office/drawing/2014/main" id="{F591E6AE-9B57-44AB-ABA6-9CD51F8D2802}"/>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t="-968"/>
            <a:stretch/>
          </p:blipFill>
          <p:spPr>
            <a:xfrm>
              <a:off x="11066739" y="4214850"/>
              <a:ext cx="745606" cy="784309"/>
            </a:xfrm>
            <a:prstGeom prst="ellipse">
              <a:avLst/>
            </a:prstGeom>
            <a:ln w="63500" cap="rnd">
              <a:noFill/>
            </a:ln>
            <a:effectLst/>
          </p:spPr>
        </p:pic>
      </p:grpSp>
      <p:pic>
        <p:nvPicPr>
          <p:cNvPr id="17" name="Picture 16">
            <a:extLst>
              <a:ext uri="{FF2B5EF4-FFF2-40B4-BE49-F238E27FC236}">
                <a16:creationId xmlns:a16="http://schemas.microsoft.com/office/drawing/2014/main" id="{C6BCDFB2-34A5-4592-94F0-51E016023E5A}"/>
              </a:ext>
            </a:extLst>
          </p:cNvPr>
          <p:cNvPicPr>
            <a:picLocks noChangeAspect="1"/>
          </p:cNvPicPr>
          <p:nvPr/>
        </p:nvPicPr>
        <p:blipFill>
          <a:blip r:embed="rId14"/>
          <a:stretch>
            <a:fillRect/>
          </a:stretch>
        </p:blipFill>
        <p:spPr>
          <a:xfrm>
            <a:off x="77171" y="5096665"/>
            <a:ext cx="2247740" cy="1216667"/>
          </a:xfrm>
          <a:prstGeom prst="rect">
            <a:avLst/>
          </a:prstGeom>
        </p:spPr>
      </p:pic>
      <p:pic>
        <p:nvPicPr>
          <p:cNvPr id="19" name="Picture 18" descr="A picture containing clipart&#10;&#10;Description generated with very high confidence">
            <a:extLst>
              <a:ext uri="{FF2B5EF4-FFF2-40B4-BE49-F238E27FC236}">
                <a16:creationId xmlns:a16="http://schemas.microsoft.com/office/drawing/2014/main" id="{F3F8A79F-9ED0-48D4-ABD1-A23CA0DEC8B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91901" y="5103488"/>
            <a:ext cx="4126117" cy="1208119"/>
          </a:xfrm>
          <a:prstGeom prst="rect">
            <a:avLst/>
          </a:prstGeom>
        </p:spPr>
      </p:pic>
      <p:grpSp>
        <p:nvGrpSpPr>
          <p:cNvPr id="35" name="Group 34">
            <a:extLst>
              <a:ext uri="{FF2B5EF4-FFF2-40B4-BE49-F238E27FC236}">
                <a16:creationId xmlns:a16="http://schemas.microsoft.com/office/drawing/2014/main" id="{8FD167D3-8034-4A29-881A-D2CB8223FCF3}"/>
              </a:ext>
            </a:extLst>
          </p:cNvPr>
          <p:cNvGrpSpPr/>
          <p:nvPr/>
        </p:nvGrpSpPr>
        <p:grpSpPr>
          <a:xfrm>
            <a:off x="6547701" y="5096666"/>
            <a:ext cx="5264644" cy="1214941"/>
            <a:chOff x="6755417" y="5076890"/>
            <a:chExt cx="5264644" cy="1214941"/>
          </a:xfrm>
        </p:grpSpPr>
        <p:pic>
          <p:nvPicPr>
            <p:cNvPr id="32" name="Picture 31" descr="A group of people posing for a photo&#10;&#10;Description generated with very high confidence">
              <a:extLst>
                <a:ext uri="{FF2B5EF4-FFF2-40B4-BE49-F238E27FC236}">
                  <a16:creationId xmlns:a16="http://schemas.microsoft.com/office/drawing/2014/main" id="{DF323B43-9059-4C45-AF36-3E1640D4135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944338" y="5076890"/>
              <a:ext cx="4075723" cy="1214941"/>
            </a:xfrm>
            <a:prstGeom prst="rect">
              <a:avLst/>
            </a:prstGeom>
          </p:spPr>
        </p:pic>
        <p:pic>
          <p:nvPicPr>
            <p:cNvPr id="34" name="Picture 33">
              <a:extLst>
                <a:ext uri="{FF2B5EF4-FFF2-40B4-BE49-F238E27FC236}">
                  <a16:creationId xmlns:a16="http://schemas.microsoft.com/office/drawing/2014/main" id="{BACC44B2-408F-45E0-A31B-E05F09B7254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755417" y="5076890"/>
              <a:ext cx="1206415" cy="1214941"/>
            </a:xfrm>
            <a:prstGeom prst="rect">
              <a:avLst/>
            </a:prstGeom>
          </p:spPr>
        </p:pic>
      </p:grpSp>
      <p:pic>
        <p:nvPicPr>
          <p:cNvPr id="41" name="Picture 40">
            <a:extLst>
              <a:ext uri="{FF2B5EF4-FFF2-40B4-BE49-F238E27FC236}">
                <a16:creationId xmlns:a16="http://schemas.microsoft.com/office/drawing/2014/main" id="{75002369-D9C7-42ED-8F8C-481840ADFA71}"/>
              </a:ext>
            </a:extLst>
          </p:cNvPr>
          <p:cNvPicPr>
            <a:picLocks noChangeAspect="1"/>
          </p:cNvPicPr>
          <p:nvPr/>
        </p:nvPicPr>
        <p:blipFill>
          <a:blip r:embed="rId18"/>
          <a:stretch>
            <a:fillRect/>
          </a:stretch>
        </p:blipFill>
        <p:spPr>
          <a:xfrm>
            <a:off x="0" y="-1494028"/>
            <a:ext cx="12192000" cy="581789"/>
          </a:xfrm>
          <a:prstGeom prst="rect">
            <a:avLst/>
          </a:prstGeom>
        </p:spPr>
      </p:pic>
      <p:grpSp>
        <p:nvGrpSpPr>
          <p:cNvPr id="42" name="Group 41">
            <a:extLst>
              <a:ext uri="{FF2B5EF4-FFF2-40B4-BE49-F238E27FC236}">
                <a16:creationId xmlns:a16="http://schemas.microsoft.com/office/drawing/2014/main" id="{77BF3539-48BC-414E-884C-A7641DB66AC2}"/>
              </a:ext>
            </a:extLst>
          </p:cNvPr>
          <p:cNvGrpSpPr/>
          <p:nvPr/>
        </p:nvGrpSpPr>
        <p:grpSpPr>
          <a:xfrm>
            <a:off x="5220186" y="4177616"/>
            <a:ext cx="2363226" cy="1239441"/>
            <a:chOff x="590748" y="3626012"/>
            <a:chExt cx="2363226" cy="1239441"/>
          </a:xfrm>
        </p:grpSpPr>
        <p:sp>
          <p:nvSpPr>
            <p:cNvPr id="40" name="Speech Bubble: Oval 39">
              <a:extLst>
                <a:ext uri="{FF2B5EF4-FFF2-40B4-BE49-F238E27FC236}">
                  <a16:creationId xmlns:a16="http://schemas.microsoft.com/office/drawing/2014/main" id="{5FBEF528-A290-47EF-A0BC-7C3CA1ED5A4D}"/>
                </a:ext>
              </a:extLst>
            </p:cNvPr>
            <p:cNvSpPr/>
            <p:nvPr/>
          </p:nvSpPr>
          <p:spPr>
            <a:xfrm>
              <a:off x="1313352" y="3857225"/>
              <a:ext cx="1640622" cy="1008228"/>
            </a:xfrm>
            <a:prstGeom prst="wedgeEllipseCallout">
              <a:avLst>
                <a:gd name="adj1" fmla="val 39547"/>
                <a:gd name="adj2" fmla="val 60612"/>
              </a:avLst>
            </a:prstGeom>
            <a:solidFill>
              <a:srgbClr val="F4DC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9" name="Speech Bubble: Oval 38">
              <a:extLst>
                <a:ext uri="{FF2B5EF4-FFF2-40B4-BE49-F238E27FC236}">
                  <a16:creationId xmlns:a16="http://schemas.microsoft.com/office/drawing/2014/main" id="{F50FF840-D768-47BF-9C13-DF89793EA3B5}"/>
                </a:ext>
              </a:extLst>
            </p:cNvPr>
            <p:cNvSpPr/>
            <p:nvPr/>
          </p:nvSpPr>
          <p:spPr>
            <a:xfrm>
              <a:off x="590748" y="3626012"/>
              <a:ext cx="1640622" cy="1008228"/>
            </a:xfrm>
            <a:prstGeom prst="wedgeEllipseCallout">
              <a:avLst>
                <a:gd name="adj1" fmla="val -32444"/>
                <a:gd name="adj2" fmla="val 62501"/>
              </a:avLst>
            </a:prstGeom>
            <a:solidFill>
              <a:srgbClr val="29A8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Content Placeholder 3" descr="A close up of text on a black background&#10;&#10;Description generated with high confidence">
            <a:extLst>
              <a:ext uri="{FF2B5EF4-FFF2-40B4-BE49-F238E27FC236}">
                <a16:creationId xmlns:a16="http://schemas.microsoft.com/office/drawing/2014/main" id="{257485CA-C69A-4377-9E72-BA6CD526B241}"/>
              </a:ext>
            </a:extLst>
          </p:cNvPr>
          <p:cNvPicPr>
            <a:picLocks noGrp="1" noChangeAspect="1"/>
          </p:cNvPicPr>
          <p:nvPr>
            <p:ph idx="1"/>
          </p:nvPr>
        </p:nvPicPr>
        <p:blipFill>
          <a:blip r:embed="rId19" cstate="screen">
            <a:extLst>
              <a:ext uri="{28A0092B-C50C-407E-A947-70E740481C1C}">
                <a14:useLocalDpi xmlns:a14="http://schemas.microsoft.com/office/drawing/2010/main"/>
              </a:ext>
            </a:extLst>
          </a:blip>
          <a:stretch>
            <a:fillRect/>
          </a:stretch>
        </p:blipFill>
        <p:spPr>
          <a:xfrm>
            <a:off x="0" y="-4351338"/>
            <a:ext cx="2969275" cy="4351338"/>
          </a:xfrm>
        </p:spPr>
      </p:pic>
    </p:spTree>
    <p:extLst>
      <p:ext uri="{BB962C8B-B14F-4D97-AF65-F5344CB8AC3E}">
        <p14:creationId xmlns:p14="http://schemas.microsoft.com/office/powerpoint/2010/main" val="16991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85185E-6 L -0.54635 -0.09306 " pathEditMode="relative" rAng="0" ptsTypes="AA">
                                      <p:cBhvr>
                                        <p:cTn id="6" dur="1000" fill="hold"/>
                                        <p:tgtEl>
                                          <p:spTgt spid="22"/>
                                        </p:tgtEl>
                                        <p:attrNameLst>
                                          <p:attrName>ppt_x</p:attrName>
                                          <p:attrName>ppt_y</p:attrName>
                                        </p:attrNameLst>
                                      </p:cBhvr>
                                      <p:rCtr x="-27318" y="-4653"/>
                                    </p:animMotion>
                                  </p:childTnLst>
                                </p:cTn>
                              </p:par>
                              <p:par>
                                <p:cTn id="7" presetID="1" presetClass="exit" presetSubtype="0" fill="hold"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6" presetClass="emph" presetSubtype="0" fill="hold" nodeType="withEffect">
                                  <p:stCondLst>
                                    <p:cond delay="0"/>
                                  </p:stCondLst>
                                  <p:childTnLst>
                                    <p:animScale>
                                      <p:cBhvr>
                                        <p:cTn id="10" dur="500" fill="hold"/>
                                        <p:tgtEl>
                                          <p:spTgt spid="22"/>
                                        </p:tgtEl>
                                      </p:cBhvr>
                                      <p:by x="50000" y="50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25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anim calcmode="lin" valueType="num">
                                      <p:cBhvr>
                                        <p:cTn id="37" dur="500" fill="hold"/>
                                        <p:tgtEl>
                                          <p:spTgt spid="12"/>
                                        </p:tgtEl>
                                        <p:attrNameLst>
                                          <p:attrName>ppt_x</p:attrName>
                                        </p:attrNameLst>
                                      </p:cBhvr>
                                      <p:tavLst>
                                        <p:tav tm="0">
                                          <p:val>
                                            <p:strVal val="#ppt_x"/>
                                          </p:val>
                                        </p:tav>
                                        <p:tav tm="100000">
                                          <p:val>
                                            <p:strVal val="#ppt_x"/>
                                          </p:val>
                                        </p:tav>
                                      </p:tavLst>
                                    </p:anim>
                                    <p:anim calcmode="lin" valueType="num">
                                      <p:cBhvr>
                                        <p:cTn id="38" dur="500" fill="hold"/>
                                        <p:tgtEl>
                                          <p:spTgt spid="12"/>
                                        </p:tgtEl>
                                        <p:attrNameLst>
                                          <p:attrName>ppt_y</p:attrName>
                                        </p:attrNameLst>
                                      </p:cBhvr>
                                      <p:tavLst>
                                        <p:tav tm="0">
                                          <p:val>
                                            <p:strVal val="#ppt_y+.1"/>
                                          </p:val>
                                        </p:tav>
                                        <p:tav tm="100000">
                                          <p:val>
                                            <p:strVal val="#ppt_y"/>
                                          </p:val>
                                        </p:tav>
                                      </p:tavLst>
                                    </p:anim>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25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25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25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25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nodeType="clickEffect">
                                  <p:stCondLst>
                                    <p:cond delay="0"/>
                                  </p:stCondLst>
                                  <p:childTnLst>
                                    <p:animMotion origin="layout" path="M -4.79167E-6 -3.7037E-7 L -0.00325 1.6338 " pathEditMode="relative" rAng="0" ptsTypes="AA">
                                      <p:cBhvr>
                                        <p:cTn id="70" dur="3000" fill="hold"/>
                                        <p:tgtEl>
                                          <p:spTgt spid="4"/>
                                        </p:tgtEl>
                                        <p:attrNameLst>
                                          <p:attrName>ppt_x</p:attrName>
                                          <p:attrName>ppt_y</p:attrName>
                                        </p:attrNameLst>
                                      </p:cBhvr>
                                      <p:rCtr x="-169" y="81690"/>
                                    </p:animMotion>
                                  </p:childTnLst>
                                </p:cTn>
                              </p:par>
                            </p:childTnLst>
                          </p:cTn>
                        </p:par>
                        <p:par>
                          <p:cTn id="71" fill="hold">
                            <p:stCondLst>
                              <p:cond delay="3000"/>
                            </p:stCondLst>
                            <p:childTnLst>
                              <p:par>
                                <p:cTn id="72" presetID="1" presetClass="entr" presetSubtype="0" fill="hold" nodeType="afterEffect">
                                  <p:stCondLst>
                                    <p:cond delay="0"/>
                                  </p:stCondLst>
                                  <p:childTnLst>
                                    <p:set>
                                      <p:cBhvr>
                                        <p:cTn id="73"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4E9F8-F187-4697-AF42-BFF77ABB2459}"/>
              </a:ext>
            </a:extLst>
          </p:cNvPr>
          <p:cNvSpPr>
            <a:spLocks noGrp="1"/>
          </p:cNvSpPr>
          <p:nvPr>
            <p:ph type="title"/>
          </p:nvPr>
        </p:nvSpPr>
        <p:spPr>
          <a:xfrm>
            <a:off x="838200" y="211347"/>
            <a:ext cx="10515600" cy="1325563"/>
          </a:xfrm>
        </p:spPr>
        <p:txBody>
          <a:bodyPr/>
          <a:lstStyle/>
          <a:p>
            <a:r>
              <a:rPr lang="en-GB" dirty="0">
                <a:latin typeface="+mn-lt"/>
                <a:cs typeface="Arial" panose="020B0604020202020204" pitchFamily="34" charset="0"/>
              </a:rPr>
              <a:t>The ‘Coming-of Age’ of LE research</a:t>
            </a:r>
          </a:p>
        </p:txBody>
      </p:sp>
      <p:sp>
        <p:nvSpPr>
          <p:cNvPr id="3" name="Content Placeholder 2">
            <a:extLst>
              <a:ext uri="{FF2B5EF4-FFF2-40B4-BE49-F238E27FC236}">
                <a16:creationId xmlns:a16="http://schemas.microsoft.com/office/drawing/2014/main" id="{F42455EC-D110-4A1C-975A-345F55C809B1}"/>
              </a:ext>
            </a:extLst>
          </p:cNvPr>
          <p:cNvSpPr>
            <a:spLocks noGrp="1"/>
          </p:cNvSpPr>
          <p:nvPr>
            <p:ph idx="1"/>
          </p:nvPr>
        </p:nvSpPr>
        <p:spPr>
          <a:xfrm>
            <a:off x="10167025" y="7114594"/>
            <a:ext cx="10515600" cy="4351338"/>
          </a:xfrm>
        </p:spPr>
        <p:txBody>
          <a:bodyPr/>
          <a:lstStyle/>
          <a:p>
            <a:r>
              <a:rPr lang="en-GB" dirty="0"/>
              <a:t>evolutionary ling. vs boiling emerged</a:t>
            </a:r>
          </a:p>
          <a:p>
            <a:endParaRPr lang="en-GB" dirty="0"/>
          </a:p>
          <a:p>
            <a:r>
              <a:rPr lang="en-GB" dirty="0"/>
              <a:t>established conferences, show pics of </a:t>
            </a:r>
            <a:r>
              <a:rPr lang="en-GB" dirty="0" err="1"/>
              <a:t>evolang</a:t>
            </a:r>
            <a:r>
              <a:rPr lang="en-GB" dirty="0"/>
              <a:t>	</a:t>
            </a:r>
            <a:br>
              <a:rPr lang="en-GB" dirty="0"/>
            </a:br>
            <a:r>
              <a:rPr lang="en-GB" dirty="0"/>
              <a:t>and </a:t>
            </a:r>
            <a:r>
              <a:rPr lang="en-GB" dirty="0" err="1"/>
              <a:t>protolang</a:t>
            </a:r>
            <a:r>
              <a:rPr lang="en-GB" dirty="0"/>
              <a:t> and:</a:t>
            </a:r>
          </a:p>
          <a:p>
            <a:endParaRPr lang="en-GB" dirty="0"/>
          </a:p>
          <a:p>
            <a:r>
              <a:rPr lang="en-GB" dirty="0"/>
              <a:t>various paradigms and subfields emerged from this</a:t>
            </a:r>
          </a:p>
          <a:p>
            <a:r>
              <a:rPr lang="en-GB" dirty="0"/>
              <a:t>… </a:t>
            </a:r>
            <a:r>
              <a:rPr lang="en-GB" dirty="0">
                <a:sym typeface="Wingdings" panose="05000000000000000000" pitchFamily="2" charset="2"/>
              </a:rPr>
              <a:t> next slide</a:t>
            </a:r>
            <a:endParaRPr lang="en-GB" dirty="0"/>
          </a:p>
        </p:txBody>
      </p:sp>
      <p:grpSp>
        <p:nvGrpSpPr>
          <p:cNvPr id="27" name="Google Shape;352;p54">
            <a:extLst>
              <a:ext uri="{FF2B5EF4-FFF2-40B4-BE49-F238E27FC236}">
                <a16:creationId xmlns:a16="http://schemas.microsoft.com/office/drawing/2014/main" id="{8F72558E-FE93-4E59-A6B9-D2F4F9B16FC4}"/>
              </a:ext>
            </a:extLst>
          </p:cNvPr>
          <p:cNvGrpSpPr/>
          <p:nvPr/>
        </p:nvGrpSpPr>
        <p:grpSpPr>
          <a:xfrm>
            <a:off x="838200" y="1684854"/>
            <a:ext cx="5061518" cy="1874774"/>
            <a:chOff x="-2879475" y="66963"/>
            <a:chExt cx="6541975" cy="2499699"/>
          </a:xfrm>
        </p:grpSpPr>
        <p:pic>
          <p:nvPicPr>
            <p:cNvPr id="28" name="Google Shape;353;p54">
              <a:extLst>
                <a:ext uri="{FF2B5EF4-FFF2-40B4-BE49-F238E27FC236}">
                  <a16:creationId xmlns:a16="http://schemas.microsoft.com/office/drawing/2014/main" id="{FB9907C8-B2F8-4554-B836-709510B2E33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79475" y="66963"/>
              <a:ext cx="6541975" cy="1922025"/>
            </a:xfrm>
            <a:prstGeom prst="rect">
              <a:avLst/>
            </a:prstGeom>
            <a:noFill/>
            <a:ln>
              <a:noFill/>
            </a:ln>
          </p:spPr>
        </p:pic>
        <p:sp>
          <p:nvSpPr>
            <p:cNvPr id="29" name="Google Shape;354;p54">
              <a:extLst>
                <a:ext uri="{FF2B5EF4-FFF2-40B4-BE49-F238E27FC236}">
                  <a16:creationId xmlns:a16="http://schemas.microsoft.com/office/drawing/2014/main" id="{5332A64D-DF84-4E43-9F4B-28B66FA2FBD4}"/>
                </a:ext>
              </a:extLst>
            </p:cNvPr>
            <p:cNvSpPr txBox="1"/>
            <p:nvPr/>
          </p:nvSpPr>
          <p:spPr>
            <a:xfrm>
              <a:off x="-1904475" y="1951363"/>
              <a:ext cx="5274000" cy="615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(Next Evolang: 2020 in Brussels)</a:t>
              </a:r>
              <a:endParaRPr/>
            </a:p>
          </p:txBody>
        </p:sp>
      </p:grpSp>
      <p:pic>
        <p:nvPicPr>
          <p:cNvPr id="31" name="Google Shape;351;p54">
            <a:extLst>
              <a:ext uri="{FF2B5EF4-FFF2-40B4-BE49-F238E27FC236}">
                <a16:creationId xmlns:a16="http://schemas.microsoft.com/office/drawing/2014/main" id="{AE2A68DB-F8D3-4BE0-AD86-C8E7E312C282}"/>
              </a:ext>
            </a:extLst>
          </p:cNvPr>
          <p:cNvPicPr preferRelativeResize="0"/>
          <p:nvPr/>
        </p:nvPicPr>
        <p:blipFill>
          <a:blip r:embed="rId4">
            <a:alphaModFix/>
          </a:blip>
          <a:stretch>
            <a:fillRect/>
          </a:stretch>
        </p:blipFill>
        <p:spPr>
          <a:xfrm>
            <a:off x="6654074" y="1601673"/>
            <a:ext cx="4509226" cy="3454436"/>
          </a:xfrm>
          <a:prstGeom prst="rect">
            <a:avLst/>
          </a:prstGeom>
          <a:noFill/>
          <a:ln>
            <a:noFill/>
          </a:ln>
        </p:spPr>
      </p:pic>
      <p:sp>
        <p:nvSpPr>
          <p:cNvPr id="36" name="Google Shape;355;p54">
            <a:extLst>
              <a:ext uri="{FF2B5EF4-FFF2-40B4-BE49-F238E27FC236}">
                <a16:creationId xmlns:a16="http://schemas.microsoft.com/office/drawing/2014/main" id="{40852F92-1332-4DA7-BE07-528268A4AFAF}"/>
              </a:ext>
            </a:extLst>
          </p:cNvPr>
          <p:cNvSpPr txBox="1"/>
          <p:nvPr/>
        </p:nvSpPr>
        <p:spPr>
          <a:xfrm>
            <a:off x="838200" y="6185253"/>
            <a:ext cx="5274000" cy="461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t>(Distinguished scholars at the 2018 SLE workshop)</a:t>
            </a:r>
            <a:endParaRPr dirty="0"/>
          </a:p>
        </p:txBody>
      </p:sp>
    </p:spTree>
    <p:extLst>
      <p:ext uri="{BB962C8B-B14F-4D97-AF65-F5344CB8AC3E}">
        <p14:creationId xmlns:p14="http://schemas.microsoft.com/office/powerpoint/2010/main" val="10468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15648</TotalTime>
  <Words>2491</Words>
  <Application>Microsoft Office PowerPoint</Application>
  <PresentationFormat>Widescreen</PresentationFormat>
  <Paragraphs>272</Paragraphs>
  <Slides>31</Slides>
  <Notes>23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Algerian</vt:lpstr>
      <vt:lpstr>Arial</vt:lpstr>
      <vt:lpstr>Bradley Hand ITC</vt:lpstr>
      <vt:lpstr>Calibri</vt:lpstr>
      <vt:lpstr>Calibri Light</vt:lpstr>
      <vt:lpstr>Cooper Black</vt:lpstr>
      <vt:lpstr>Gill Sans MT</vt:lpstr>
      <vt:lpstr>Wingdings</vt:lpstr>
      <vt:lpstr>Office Theme</vt:lpstr>
      <vt:lpstr>Image</vt:lpstr>
      <vt:lpstr>          directions in language evolution research </vt:lpstr>
      <vt:lpstr>PowerPoint Presentation</vt:lpstr>
      <vt:lpstr>What we mean by ‘language evolution’</vt:lpstr>
      <vt:lpstr>Why do we speak (while animals don’t) ?</vt:lpstr>
      <vt:lpstr>PowerPoint Presentation</vt:lpstr>
      <vt:lpstr>PowerPoint Presentation</vt:lpstr>
      <vt:lpstr>The ‘Coming-of Age’ of LE research</vt:lpstr>
      <vt:lpstr>The ‘Coming-of Age’ of LE research</vt:lpstr>
      <vt:lpstr>The ‘Coming-of Age’ of LE research</vt:lpstr>
      <vt:lpstr>PowerPoint Presentation</vt:lpstr>
      <vt:lpstr>What do we mean by language evolution</vt:lpstr>
      <vt:lpstr>Methods for studying  Language Evolution</vt:lpstr>
      <vt:lpstr>Methods and approaches</vt:lpstr>
      <vt:lpstr>Vocal learning in other species</vt:lpstr>
      <vt:lpstr>Cultural evolution of language: Simulations/models</vt:lpstr>
      <vt:lpstr>Cultural evolution of language: experiments</vt:lpstr>
      <vt:lpstr>Cultural evolution of language: experiments</vt:lpstr>
      <vt:lpstr>Cultural evolution of language: experiments</vt:lpstr>
      <vt:lpstr>Phylogenetic trees</vt:lpstr>
      <vt:lpstr>Language × environment</vt:lpstr>
      <vt:lpstr>Language × environment</vt:lpstr>
      <vt:lpstr>Language × environment</vt:lpstr>
      <vt:lpstr>Workshop program</vt:lpstr>
      <vt:lpstr>Workshop program: General information</vt:lpstr>
      <vt:lpstr>Workshop program: General information</vt:lpstr>
      <vt:lpstr>Workshop program: Thursday</vt:lpstr>
      <vt:lpstr>Workshop program: Friday (morning)</vt:lpstr>
      <vt:lpstr>Workshop program: Friday (afternoon)</vt:lpstr>
      <vt:lpstr>Questions</vt:lpstr>
      <vt:lpstr>Example questions for discussion</vt:lpstr>
      <vt:lpstr>Keynote   Jennifer Culbertson  Noun phrase word order across languages reflects simplicity and naturalness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Jonas Nölle</dc:creator>
  <cp:lastModifiedBy>Jonas Nölle</cp:lastModifiedBy>
  <cp:revision>96</cp:revision>
  <dcterms:created xsi:type="dcterms:W3CDTF">2018-08-07T02:47:22Z</dcterms:created>
  <dcterms:modified xsi:type="dcterms:W3CDTF">2018-08-31T05:58:01Z</dcterms:modified>
</cp:coreProperties>
</file>